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9.svg" ContentType="image/svg+xml"/>
  <Override PartName="/ppt/media/image5.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3"/>
    <p:sldId id="283" r:id="rId4"/>
    <p:sldId id="275" r:id="rId5"/>
    <p:sldId id="290" r:id="rId6"/>
    <p:sldId id="289" r:id="rId7"/>
    <p:sldId id="267" r:id="rId8"/>
    <p:sldId id="281" r:id="rId9"/>
  </p:sldIdLst>
  <p:sldSz cx="18288000" cy="10287000"/>
  <p:notesSz cx="6858000" cy="9144000"/>
  <p:embeddedFontLst>
    <p:embeddedFont>
      <p:font typeface="OCR A Extended" panose="02010509020102010303" pitchFamily="50" charset="0"/>
      <p:regular r:id="rId14"/>
    </p:embeddedFont>
    <p:embeddedFont>
      <p:font typeface="NSimSun" panose="02010609030101010101" pitchFamily="49" charset="-122"/>
      <p:regular r:id="rId15"/>
    </p:embeddedFont>
    <p:embeddedFont>
      <p:font typeface="Montserrat Bold" panose="00000800000000000000"/>
      <p:bold r:id="rId16"/>
    </p:embeddedFont>
    <p:embeddedFont>
      <p:font typeface="Montserrat Medium" panose="00000600000000000000"/>
      <p:regular r:id="rId17"/>
      <p:italic r:id="rId18"/>
    </p:embeddedFont>
    <p:embeddedFont>
      <p:font typeface="Bahnschrift SemiBold Condensed" panose="020B0502040204020203" pitchFamily="34" charset="0"/>
      <p:bold r:id="rId19"/>
    </p:embeddedFont>
    <p:embeddedFont>
      <p:font typeface="Calibri" panose="020F050202020403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userDrawn="1">
          <p15:clr>
            <a:srgbClr val="A4A3A4"/>
          </p15:clr>
        </p15:guide>
        <p15:guide id="2" pos="2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94249" autoAdjust="0"/>
  </p:normalViewPr>
  <p:slideViewPr>
    <p:cSldViewPr showGuides="1">
      <p:cViewPr>
        <p:scale>
          <a:sx n="30" d="100"/>
          <a:sy n="30" d="100"/>
        </p:scale>
        <p:origin x="1476" y="360"/>
      </p:cViewPr>
      <p:guideLst>
        <p:guide orient="horz" pos="2198"/>
        <p:guide pos="288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B1CE6-843E-436D-8A0C-AE8CBF1531D1}"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DDC346-B59A-4A4F-965C-F3451B84A509}"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DDC346-B59A-4A4F-965C-F3451B84A509}"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hyperlink" Target="https://www.figma.com/proto/IZcT4gxW5ssexKhXtS0TTZ/GRoot?type=design&amp;node-id=92-1233&amp;t=CdtKUEIWtSSmkTxA-1&amp;scaling=scale-down&amp;page-id=0%3A1&amp;starting-point-node-id=16%3A105&amp;show-proto-sidebar=1&amp;mode=design" TargetMode="External"/><Relationship Id="rId2" Type="http://schemas.openxmlformats.org/officeDocument/2006/relationships/image" Target="../media/image5.sv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hyperlink" Target="https://www.figma.com/proto/IZcT4gxW5ssexKhXtS0TTZ/GRoot?type=design&amp;node-id=92-1233&amp;t=CdtKUEIWtSSmkTxA-1&amp;scaling=scale-down&amp;page-id=0%3A1&amp;starting-point-node-id=16%3A105&amp;show-proto-sidebar=1&amp;mode=design" TargetMode="External"/><Relationship Id="rId2" Type="http://schemas.openxmlformats.org/officeDocument/2006/relationships/image" Target="../media/image5.sv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hyperlink" Target="https://www.figma.com/proto/IZcT4gxW5ssexKhXtS0TTZ/GRoot?type=design&amp;node-id=92-1233&amp;t=CdtKUEIWtSSmkTxA-1&amp;scaling=scale-down&amp;page-id=0%3A1&amp;starting-point-node-id=16%3A105&amp;show-proto-sidebar=1&amp;mode=design" TargetMode="External"/><Relationship Id="rId2" Type="http://schemas.openxmlformats.org/officeDocument/2006/relationships/image" Target="../media/image5.sv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svg"/><Relationship Id="rId7" Type="http://schemas.openxmlformats.org/officeDocument/2006/relationships/image" Target="../media/image21.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16.svg"/><Relationship Id="rId13" Type="http://schemas.openxmlformats.org/officeDocument/2006/relationships/slideLayout" Target="../slideLayouts/slideLayout7.xml"/><Relationship Id="rId12" Type="http://schemas.openxmlformats.org/officeDocument/2006/relationships/image" Target="../media/image26.svg"/><Relationship Id="rId11" Type="http://schemas.openxmlformats.org/officeDocument/2006/relationships/image" Target="../media/image25.png"/><Relationship Id="rId10" Type="http://schemas.openxmlformats.org/officeDocument/2006/relationships/image" Target="../media/image24.sv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svg"/><Relationship Id="rId2" Type="http://schemas.openxmlformats.org/officeDocument/2006/relationships/image" Target="../media/image28.png"/><Relationship Id="rId10" Type="http://schemas.openxmlformats.org/officeDocument/2006/relationships/notesSlide" Target="../notesSlides/notesSlide1.xml"/><Relationship Id="rId1"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4277" r="-4277" b="-10485"/>
            </a:stretch>
          </a:blipFill>
        </p:spPr>
        <p:txBody>
          <a:bodyPr/>
          <a:lstStyle/>
          <a:p>
            <a:endParaRPr lang="en-IN"/>
          </a:p>
        </p:txBody>
      </p:sp>
      <p:grpSp>
        <p:nvGrpSpPr>
          <p:cNvPr id="3" name="Group 3"/>
          <p:cNvGrpSpPr/>
          <p:nvPr/>
        </p:nvGrpSpPr>
        <p:grpSpPr>
          <a:xfrm>
            <a:off x="-1202267" y="-2019300"/>
            <a:ext cx="21755848" cy="12702375"/>
            <a:chOff x="0" y="0"/>
            <a:chExt cx="7796805" cy="4552245"/>
          </a:xfrm>
        </p:grpSpPr>
        <p:sp>
          <p:nvSpPr>
            <p:cNvPr id="4" name="Freeform 4"/>
            <p:cNvSpPr/>
            <p:nvPr/>
          </p:nvSpPr>
          <p:spPr>
            <a:xfrm>
              <a:off x="0" y="0"/>
              <a:ext cx="7796805" cy="4552245"/>
            </a:xfrm>
            <a:custGeom>
              <a:avLst/>
              <a:gdLst/>
              <a:ahLst/>
              <a:cxnLst/>
              <a:rect l="l" t="t" r="r" b="b"/>
              <a:pathLst>
                <a:path w="7796805" h="4552245">
                  <a:moveTo>
                    <a:pt x="0" y="0"/>
                  </a:moveTo>
                  <a:lnTo>
                    <a:pt x="7796805" y="0"/>
                  </a:lnTo>
                  <a:lnTo>
                    <a:pt x="7796805" y="4552245"/>
                  </a:lnTo>
                  <a:lnTo>
                    <a:pt x="0" y="4552245"/>
                  </a:lnTo>
                  <a:close/>
                </a:path>
              </a:pathLst>
            </a:custGeom>
            <a:solidFill>
              <a:srgbClr val="0F4432">
                <a:alpha val="61961"/>
              </a:srgbClr>
            </a:solidFill>
          </p:spPr>
          <p:txBody>
            <a:bodyPr/>
            <a:lstStyle/>
            <a:p>
              <a:endParaRPr lang="en-IN" dirty="0"/>
            </a:p>
          </p:txBody>
        </p:sp>
        <p:sp>
          <p:nvSpPr>
            <p:cNvPr id="5" name="TextBox 5"/>
            <p:cNvSpPr txBox="1"/>
            <p:nvPr/>
          </p:nvSpPr>
          <p:spPr>
            <a:xfrm>
              <a:off x="0" y="-28575"/>
              <a:ext cx="7796805" cy="4580820"/>
            </a:xfrm>
            <a:prstGeom prst="rect">
              <a:avLst/>
            </a:prstGeom>
          </p:spPr>
          <p:txBody>
            <a:bodyPr lIns="50800" tIns="50800" rIns="50800" bIns="50800" rtlCol="0" anchor="ctr"/>
            <a:lstStyle/>
            <a:p>
              <a:pPr algn="ctr">
                <a:lnSpc>
                  <a:spcPts val="1960"/>
                </a:lnSpc>
                <a:spcBef>
                  <a:spcPct val="0"/>
                </a:spcBef>
              </a:pPr>
            </a:p>
          </p:txBody>
        </p:sp>
      </p:grpSp>
      <p:grpSp>
        <p:nvGrpSpPr>
          <p:cNvPr id="6" name="Group 6"/>
          <p:cNvGrpSpPr/>
          <p:nvPr/>
        </p:nvGrpSpPr>
        <p:grpSpPr>
          <a:xfrm>
            <a:off x="-696384" y="-753136"/>
            <a:ext cx="20744080" cy="2759367"/>
            <a:chOff x="0" y="0"/>
            <a:chExt cx="812800" cy="812800"/>
          </a:xfrm>
        </p:grpSpPr>
        <p:sp>
          <p:nvSpPr>
            <p:cNvPr id="7" name="Freeform 7"/>
            <p:cNvSpPr/>
            <p:nvPr/>
          </p:nvSpPr>
          <p:spPr>
            <a:xfrm>
              <a:off x="0" y="0"/>
              <a:ext cx="812800" cy="812800"/>
            </a:xfrm>
            <a:custGeom>
              <a:avLst/>
              <a:gdLst/>
              <a:ahLst/>
              <a:cxnLst/>
              <a:rect l="l" t="t" r="r" b="b"/>
              <a:pathLst>
                <a:path w="812800" h="812800">
                  <a:moveTo>
                    <a:pt x="127040" y="0"/>
                  </a:moveTo>
                  <a:lnTo>
                    <a:pt x="685760" y="0"/>
                  </a:lnTo>
                  <a:cubicBezTo>
                    <a:pt x="755922" y="0"/>
                    <a:pt x="812800" y="56878"/>
                    <a:pt x="812800" y="127040"/>
                  </a:cubicBezTo>
                  <a:lnTo>
                    <a:pt x="812800" y="685760"/>
                  </a:lnTo>
                  <a:cubicBezTo>
                    <a:pt x="812800" y="755922"/>
                    <a:pt x="755922" y="812800"/>
                    <a:pt x="685760" y="812800"/>
                  </a:cubicBezTo>
                  <a:lnTo>
                    <a:pt x="127040" y="812800"/>
                  </a:lnTo>
                  <a:cubicBezTo>
                    <a:pt x="56878" y="812800"/>
                    <a:pt x="0" y="755922"/>
                    <a:pt x="0" y="685760"/>
                  </a:cubicBezTo>
                  <a:lnTo>
                    <a:pt x="0" y="127040"/>
                  </a:lnTo>
                  <a:cubicBezTo>
                    <a:pt x="0" y="56878"/>
                    <a:pt x="56878" y="0"/>
                    <a:pt x="127040" y="0"/>
                  </a:cubicBezTo>
                  <a:close/>
                </a:path>
              </a:pathLst>
            </a:custGeom>
            <a:solidFill>
              <a:srgbClr val="EDEDED">
                <a:alpha val="77647"/>
              </a:srgbClr>
            </a:solidFill>
          </p:spPr>
          <p:txBody>
            <a:bodyPr/>
            <a:lstStyle/>
            <a:p>
              <a:endParaRPr lang="en-IN" dirty="0"/>
            </a:p>
          </p:txBody>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1960"/>
                </a:lnSpc>
                <a:spcBef>
                  <a:spcPct val="0"/>
                </a:spcBef>
              </a:pPr>
            </a:p>
          </p:txBody>
        </p:sp>
      </p:grpSp>
      <p:sp>
        <p:nvSpPr>
          <p:cNvPr id="11" name="TextBox 11"/>
          <p:cNvSpPr txBox="1"/>
          <p:nvPr/>
        </p:nvSpPr>
        <p:spPr>
          <a:xfrm>
            <a:off x="3183485" y="3573224"/>
            <a:ext cx="10972029" cy="2092496"/>
          </a:xfrm>
          <a:prstGeom prst="rect">
            <a:avLst/>
          </a:prstGeom>
        </p:spPr>
        <p:txBody>
          <a:bodyPr wrap="square" lIns="0" tIns="0" rIns="0" bIns="0" rtlCol="0" anchor="t">
            <a:spAutoFit/>
          </a:bodyPr>
          <a:lstStyle/>
          <a:p>
            <a:pPr algn="ctr">
              <a:lnSpc>
                <a:spcPts val="16190"/>
              </a:lnSpc>
            </a:pPr>
            <a:endParaRPr lang="en-US" sz="16865" spc="-1382" dirty="0">
              <a:solidFill>
                <a:srgbClr val="FFFFFF"/>
              </a:solidFill>
              <a:latin typeface="Montserrat Semi-Bold" panose="00000700000000000000"/>
            </a:endParaRPr>
          </a:p>
        </p:txBody>
      </p:sp>
      <p:sp>
        <p:nvSpPr>
          <p:cNvPr id="13" name="TextBox 12"/>
          <p:cNvSpPr txBox="1"/>
          <p:nvPr/>
        </p:nvSpPr>
        <p:spPr>
          <a:xfrm>
            <a:off x="4734962" y="-228351"/>
            <a:ext cx="9881387" cy="1951560"/>
          </a:xfrm>
          <a:prstGeom prst="rect">
            <a:avLst/>
          </a:prstGeom>
          <a:noFill/>
        </p:spPr>
        <p:txBody>
          <a:bodyPr wrap="square" rtlCol="0">
            <a:spAutoFit/>
          </a:bodyPr>
          <a:lstStyle/>
          <a:p>
            <a:pPr algn="ctr">
              <a:lnSpc>
                <a:spcPts val="16190"/>
              </a:lnSpc>
            </a:pPr>
            <a:r>
              <a:rPr lang="en-US" sz="9600" spc="-1382" dirty="0">
                <a:solidFill>
                  <a:srgbClr val="00B050"/>
                </a:solidFill>
                <a:latin typeface="OCR A Extended" panose="02010509020102010303" pitchFamily="50" charset="0"/>
              </a:rPr>
              <a:t>Team - </a:t>
            </a:r>
            <a:r>
              <a:rPr lang="en-US" sz="9600" spc="-1382" dirty="0">
                <a:solidFill>
                  <a:srgbClr val="00B050"/>
                </a:solidFill>
                <a:latin typeface="OCR A Extended" panose="02010509020102010303" pitchFamily="50" charset="0"/>
                <a:ea typeface="NSimSun" panose="02010609030101010101" pitchFamily="49" charset="-122"/>
              </a:rPr>
              <a:t>Columbans</a:t>
            </a:r>
            <a:endParaRPr lang="en-US" sz="9600" spc="-1382" dirty="0">
              <a:solidFill>
                <a:srgbClr val="00B050"/>
              </a:solidFill>
              <a:latin typeface="OCR A Extended" panose="02010509020102010303" pitchFamily="50" charset="0"/>
              <a:ea typeface="NSimSun" panose="02010609030101010101" pitchFamily="49" charset="-122"/>
            </a:endParaRPr>
          </a:p>
        </p:txBody>
      </p:sp>
      <p:sp>
        <p:nvSpPr>
          <p:cNvPr id="15" name="TextBox 14"/>
          <p:cNvSpPr txBox="1"/>
          <p:nvPr/>
        </p:nvSpPr>
        <p:spPr>
          <a:xfrm>
            <a:off x="4687529" y="4714478"/>
            <a:ext cx="8336139" cy="427809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endParaRPr lang="en-US" sz="2400" b="1" dirty="0">
              <a:solidFill>
                <a:schemeClr val="bg1"/>
              </a:solidFill>
            </a:endParaRPr>
          </a:p>
          <a:p>
            <a:pPr algn="ctr"/>
            <a:r>
              <a:rPr lang="en-US" sz="3200" b="1" dirty="0">
                <a:solidFill>
                  <a:srgbClr val="92D050"/>
                </a:solidFill>
                <a:latin typeface="Montserrat Bold" panose="00000800000000000000"/>
              </a:rPr>
              <a:t>THE PROBLEM STATEMENT</a:t>
            </a:r>
            <a:endParaRPr lang="en-US" sz="3200" b="1" dirty="0">
              <a:solidFill>
                <a:srgbClr val="92D050"/>
              </a:solidFill>
              <a:latin typeface="Montserrat Bold" panose="00000800000000000000"/>
            </a:endParaRPr>
          </a:p>
          <a:p>
            <a:r>
              <a:rPr lang="en-US" sz="2400" b="1" dirty="0">
                <a:solidFill>
                  <a:srgbClr val="92D050"/>
                </a:solidFill>
              </a:rPr>
              <a:t> </a:t>
            </a:r>
            <a:endParaRPr lang="en-US" sz="2400" b="1" dirty="0">
              <a:solidFill>
                <a:srgbClr val="92D050"/>
              </a:solidFill>
            </a:endParaRPr>
          </a:p>
          <a:p>
            <a:endParaRPr lang="en-US" sz="2400" b="1" dirty="0">
              <a:solidFill>
                <a:srgbClr val="92D050"/>
              </a:solidFill>
            </a:endParaRPr>
          </a:p>
          <a:p>
            <a:r>
              <a:rPr lang="en-US" sz="2400" b="1" dirty="0">
                <a:solidFill>
                  <a:srgbClr val="92D050"/>
                </a:solidFill>
              </a:rPr>
              <a:t>Develop A web/ mobile application that inputs the amount of waste material and calculates its corresponding price. This solution should also accomodate the specification of material type, such as paper or plastic, adjusting the valuation accordingly. this user frendly app streamlines waste management transactions by providing accurate pricing based on quality and material composition.</a:t>
            </a:r>
            <a:endParaRPr lang="en-IN" sz="2400" b="1" dirty="0">
              <a:solidFill>
                <a:srgbClr val="92D050"/>
              </a:solidFill>
            </a:endParaRPr>
          </a:p>
        </p:txBody>
      </p:sp>
      <p:sp>
        <p:nvSpPr>
          <p:cNvPr id="10" name="Rectangle 9"/>
          <p:cNvSpPr/>
          <p:nvPr/>
        </p:nvSpPr>
        <p:spPr>
          <a:xfrm>
            <a:off x="1234690" y="2410650"/>
            <a:ext cx="15818619" cy="1754326"/>
          </a:xfrm>
          <a:prstGeom prst="rect">
            <a:avLst/>
          </a:prstGeom>
          <a:noFill/>
        </p:spPr>
        <p:txBody>
          <a:bodyPr wrap="square" lIns="91440" tIns="45720" rIns="91440" bIns="45720">
            <a:spAutoFit/>
          </a:bodyPr>
          <a:lstStyle/>
          <a:p>
            <a:pPr algn="ctr"/>
            <a:r>
              <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OUT OF THE 3.4 MILLION TONNES OF PLASTIC WASTE PRODUCED IN INDIA,</a:t>
            </a:r>
            <a:endPar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ONLY 30% OF IT ACTUALLY GETS RECYLED….</a:t>
            </a:r>
            <a:endPar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ctr"/>
            <a:r>
              <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TO </a:t>
            </a: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HELP RECYCLE THE REMAINING 70% WE HAVE FOUNDED OUR COMPANY</a:t>
            </a:r>
            <a:endPar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6" name="Picture 15"/>
          <p:cNvPicPr>
            <a:picLocks noChangeAspect="1"/>
          </p:cNvPicPr>
          <p:nvPr/>
        </p:nvPicPr>
        <p:blipFill>
          <a:blip r:embed="rId2"/>
          <a:stretch>
            <a:fillRect/>
          </a:stretch>
        </p:blipFill>
        <p:spPr>
          <a:xfrm>
            <a:off x="1828800" y="-169482"/>
            <a:ext cx="2858729" cy="182699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p:cNvSpPr>
            <a:spLocks noGrp="1" noRot="1" noChangeAspect="1" noMove="1" noResize="1" noEditPoints="1" noAdjustHandles="1" noChangeArrowheads="1" noChangeShapeType="1" noTextEdit="1"/>
          </p:cNvSpPr>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p:cNvSpPr txBox="1"/>
          <p:nvPr/>
        </p:nvSpPr>
        <p:spPr>
          <a:xfrm>
            <a:off x="4572000" y="4958834"/>
            <a:ext cx="9144000" cy="369332"/>
          </a:xfrm>
          <a:prstGeom prst="rect">
            <a:avLst/>
          </a:prstGeom>
          <a:noFill/>
        </p:spPr>
        <p:txBody>
          <a:bodyPr wrap="square">
            <a:spAutoFit/>
          </a:bodyPr>
          <a:lstStyle/>
          <a:p>
            <a:endParaRPr lang="en-IN" dirty="0"/>
          </a:p>
        </p:txBody>
      </p:sp>
      <p:sp>
        <p:nvSpPr>
          <p:cNvPr id="9" name="TextBox 8"/>
          <p:cNvSpPr txBox="1"/>
          <p:nvPr/>
        </p:nvSpPr>
        <p:spPr>
          <a:xfrm>
            <a:off x="4572000" y="4958834"/>
            <a:ext cx="9144000" cy="369332"/>
          </a:xfrm>
          <a:prstGeom prst="rect">
            <a:avLst/>
          </a:prstGeom>
          <a:noFill/>
        </p:spPr>
        <p:txBody>
          <a:bodyPr wrap="square">
            <a:spAutoFit/>
          </a:bodyPr>
          <a:lstStyle/>
          <a:p>
            <a:endParaRPr lang="en-IN" dirty="0"/>
          </a:p>
        </p:txBody>
      </p:sp>
      <p:pic>
        <p:nvPicPr>
          <p:cNvPr id="2" name="Picture 1" descr="Your paragraph text (2)"/>
          <p:cNvPicPr>
            <a:picLocks noChangeAspect="1"/>
          </p:cNvPicPr>
          <p:nvPr/>
        </p:nvPicPr>
        <p:blipFill>
          <a:blip r:embed="rId1"/>
          <a:stretch>
            <a:fillRect/>
          </a:stretch>
        </p:blipFill>
        <p:spPr>
          <a:xfrm>
            <a:off x="0" y="0"/>
            <a:ext cx="18288000" cy="10287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16" name="Freeform 16"/>
          <p:cNvSpPr/>
          <p:nvPr/>
        </p:nvSpPr>
        <p:spPr>
          <a:xfrm flipH="1">
            <a:off x="7031401" y="1833099"/>
            <a:ext cx="683499" cy="683499"/>
          </a:xfrm>
          <a:custGeom>
            <a:avLst/>
            <a:gdLst/>
            <a:ahLst/>
            <a:cxnLst/>
            <a:rect l="l" t="t" r="r" b="b"/>
            <a:pathLst>
              <a:path w="683499" h="683499">
                <a:moveTo>
                  <a:pt x="683499" y="0"/>
                </a:moveTo>
                <a:lnTo>
                  <a:pt x="0" y="0"/>
                </a:lnTo>
                <a:lnTo>
                  <a:pt x="0" y="683499"/>
                </a:lnTo>
                <a:lnTo>
                  <a:pt x="683499" y="683499"/>
                </a:lnTo>
                <a:lnTo>
                  <a:pt x="683499" y="0"/>
                </a:lnTo>
                <a:close/>
              </a:path>
            </a:pathLst>
          </a:custGeom>
          <a:blipFill>
            <a:blip r:embed="rId1">
              <a:alphaModFix amt="65999"/>
              <a:extLst>
                <a:ext uri="{96DAC541-7B7A-43D3-8B79-37D633B846F1}">
                  <asvg:svgBlip xmlns:asvg="http://schemas.microsoft.com/office/drawing/2016/SVG/main" r:embed="rId2"/>
                </a:ext>
              </a:extLst>
            </a:blip>
            <a:stretch>
              <a:fillRect/>
            </a:stretch>
          </a:blipFill>
        </p:spPr>
        <p:txBody>
          <a:bodyPr/>
          <a:lstStyle/>
          <a:p>
            <a:endParaRPr lang="en-IN" dirty="0"/>
          </a:p>
        </p:txBody>
      </p:sp>
      <p:sp>
        <p:nvSpPr>
          <p:cNvPr id="17" name="TextBox 17"/>
          <p:cNvSpPr txBox="1"/>
          <p:nvPr/>
        </p:nvSpPr>
        <p:spPr>
          <a:xfrm>
            <a:off x="493387" y="1333241"/>
            <a:ext cx="6879763" cy="733425"/>
          </a:xfrm>
          <a:prstGeom prst="rect">
            <a:avLst/>
          </a:prstGeom>
        </p:spPr>
        <p:txBody>
          <a:bodyPr wrap="square" lIns="0" tIns="0" rIns="0" bIns="0" rtlCol="0" anchor="t">
            <a:spAutoFit/>
          </a:bodyPr>
          <a:lstStyle/>
          <a:p>
            <a:pPr marL="0" lvl="0" indent="0" algn="l">
              <a:lnSpc>
                <a:spcPts val="5720"/>
              </a:lnSpc>
            </a:pPr>
            <a:r>
              <a:rPr lang="en-US" sz="4770" u="sng" dirty="0">
                <a:solidFill>
                  <a:srgbClr val="0F4432">
                    <a:alpha val="30980"/>
                  </a:srgbClr>
                </a:solidFill>
                <a:latin typeface="Montserrat Bold" panose="00000800000000000000"/>
                <a:hlinkClick r:id="rId3" tooltip="https://www.figma.com/proto/IZcT4gxW5ssexKhXtS0TTZ/GRoot?type=design&amp;node-id=92-1233&amp;t=CdtKUEIWtSSmkTxA-1&amp;scaling=scale-down&amp;page-id=0%3A1&amp;starting-point-node-id=16%3A105&amp;show-proto-sidebar=1&amp;mode=design"/>
              </a:rPr>
              <a:t>   UI/UX Screens</a:t>
            </a:r>
            <a:endParaRPr lang="en-US" sz="4770" u="sng" dirty="0">
              <a:solidFill>
                <a:srgbClr val="0F4432">
                  <a:alpha val="30980"/>
                </a:srgbClr>
              </a:solidFill>
              <a:latin typeface="Montserrat Bold" panose="00000800000000000000"/>
              <a:hlinkClick r:id="rId3" tooltip="https://www.figma.com/proto/IZcT4gxW5ssexKhXtS0TTZ/GRoot?type=design&amp;node-id=92-1233&amp;t=CdtKUEIWtSSmkTxA-1&amp;scaling=scale-down&amp;page-id=0%3A1&amp;starting-point-node-id=16%3A105&amp;show-proto-sidebar=1&amp;mode=design"/>
            </a:endParaRPr>
          </a:p>
        </p:txBody>
      </p:sp>
      <p:pic>
        <p:nvPicPr>
          <p:cNvPr id="18" name="Picture 17"/>
          <p:cNvPicPr>
            <a:picLocks noChangeAspect="1"/>
          </p:cNvPicPr>
          <p:nvPr/>
        </p:nvPicPr>
        <p:blipFill>
          <a:blip r:embed="rId4"/>
          <a:stretch>
            <a:fillRect/>
          </a:stretch>
        </p:blipFill>
        <p:spPr>
          <a:xfrm>
            <a:off x="14630443" y="2516254"/>
            <a:ext cx="3353091" cy="6773243"/>
          </a:xfrm>
          <a:prstGeom prst="rect">
            <a:avLst/>
          </a:prstGeom>
        </p:spPr>
      </p:pic>
      <p:pic>
        <p:nvPicPr>
          <p:cNvPr id="21" name="Graphic 20" descr="Right pointing backhand index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187" y="1149810"/>
            <a:ext cx="914400" cy="914400"/>
          </a:xfrm>
          <a:prstGeom prst="rect">
            <a:avLst/>
          </a:prstGeom>
        </p:spPr>
      </p:pic>
      <p:pic>
        <p:nvPicPr>
          <p:cNvPr id="2" name="Picture 1"/>
          <p:cNvPicPr>
            <a:picLocks noChangeAspect="1"/>
          </p:cNvPicPr>
          <p:nvPr/>
        </p:nvPicPr>
        <p:blipFill>
          <a:blip r:embed="rId7"/>
          <a:stretch>
            <a:fillRect/>
          </a:stretch>
        </p:blipFill>
        <p:spPr>
          <a:xfrm>
            <a:off x="36195" y="2857500"/>
            <a:ext cx="6584950" cy="4416425"/>
          </a:xfrm>
          <a:prstGeom prst="rect">
            <a:avLst/>
          </a:prstGeom>
        </p:spPr>
      </p:pic>
      <p:pic>
        <p:nvPicPr>
          <p:cNvPr id="3" name="Picture 2"/>
          <p:cNvPicPr>
            <a:picLocks noChangeAspect="1"/>
          </p:cNvPicPr>
          <p:nvPr/>
        </p:nvPicPr>
        <p:blipFill>
          <a:blip r:embed="rId8"/>
          <a:stretch>
            <a:fillRect/>
          </a:stretch>
        </p:blipFill>
        <p:spPr>
          <a:xfrm>
            <a:off x="7391400" y="2628900"/>
            <a:ext cx="6048375" cy="54768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16" name="Freeform 16"/>
          <p:cNvSpPr/>
          <p:nvPr/>
        </p:nvSpPr>
        <p:spPr>
          <a:xfrm flipH="1">
            <a:off x="7031401" y="1833099"/>
            <a:ext cx="683499" cy="683499"/>
          </a:xfrm>
          <a:custGeom>
            <a:avLst/>
            <a:gdLst/>
            <a:ahLst/>
            <a:cxnLst/>
            <a:rect l="l" t="t" r="r" b="b"/>
            <a:pathLst>
              <a:path w="683499" h="683499">
                <a:moveTo>
                  <a:pt x="683499" y="0"/>
                </a:moveTo>
                <a:lnTo>
                  <a:pt x="0" y="0"/>
                </a:lnTo>
                <a:lnTo>
                  <a:pt x="0" y="683499"/>
                </a:lnTo>
                <a:lnTo>
                  <a:pt x="683499" y="683499"/>
                </a:lnTo>
                <a:lnTo>
                  <a:pt x="683499" y="0"/>
                </a:lnTo>
                <a:close/>
              </a:path>
            </a:pathLst>
          </a:custGeom>
          <a:blipFill>
            <a:blip r:embed="rId1">
              <a:alphaModFix amt="65999"/>
              <a:extLst>
                <a:ext uri="{96DAC541-7B7A-43D3-8B79-37D633B846F1}">
                  <asvg:svgBlip xmlns:asvg="http://schemas.microsoft.com/office/drawing/2016/SVG/main" r:embed="rId2"/>
                </a:ext>
              </a:extLst>
            </a:blip>
            <a:stretch>
              <a:fillRect/>
            </a:stretch>
          </a:blipFill>
        </p:spPr>
        <p:txBody>
          <a:bodyPr/>
          <a:lstStyle/>
          <a:p>
            <a:endParaRPr lang="en-IN" dirty="0"/>
          </a:p>
        </p:txBody>
      </p:sp>
      <p:sp>
        <p:nvSpPr>
          <p:cNvPr id="17" name="TextBox 17"/>
          <p:cNvSpPr txBox="1"/>
          <p:nvPr/>
        </p:nvSpPr>
        <p:spPr>
          <a:xfrm>
            <a:off x="493387" y="1333241"/>
            <a:ext cx="6879763" cy="733425"/>
          </a:xfrm>
          <a:prstGeom prst="rect">
            <a:avLst/>
          </a:prstGeom>
        </p:spPr>
        <p:txBody>
          <a:bodyPr wrap="square" lIns="0" tIns="0" rIns="0" bIns="0" rtlCol="0" anchor="t">
            <a:spAutoFit/>
          </a:bodyPr>
          <a:lstStyle/>
          <a:p>
            <a:pPr marL="0" lvl="0" indent="0" algn="l">
              <a:lnSpc>
                <a:spcPts val="5720"/>
              </a:lnSpc>
            </a:pPr>
            <a:r>
              <a:rPr lang="en-US" sz="4770" u="sng" dirty="0">
                <a:solidFill>
                  <a:srgbClr val="0F4432">
                    <a:alpha val="30980"/>
                  </a:srgbClr>
                </a:solidFill>
                <a:latin typeface="Montserrat Bold" panose="00000800000000000000"/>
                <a:hlinkClick r:id="rId3" tooltip="https://www.figma.com/proto/IZcT4gxW5ssexKhXtS0TTZ/GRoot?type=design&amp;node-id=92-1233&amp;t=CdtKUEIWtSSmkTxA-1&amp;scaling=scale-down&amp;page-id=0%3A1&amp;starting-point-node-id=16%3A105&amp;show-proto-sidebar=1&amp;mode=design"/>
              </a:rPr>
              <a:t>   UI/UX Screens</a:t>
            </a:r>
            <a:endParaRPr lang="en-US" sz="4770" u="sng" dirty="0">
              <a:solidFill>
                <a:srgbClr val="0F4432">
                  <a:alpha val="30980"/>
                </a:srgbClr>
              </a:solidFill>
              <a:latin typeface="Montserrat Bold" panose="00000800000000000000"/>
              <a:hlinkClick r:id="rId3" tooltip="https://www.figma.com/proto/IZcT4gxW5ssexKhXtS0TTZ/GRoot?type=design&amp;node-id=92-1233&amp;t=CdtKUEIWtSSmkTxA-1&amp;scaling=scale-down&amp;page-id=0%3A1&amp;starting-point-node-id=16%3A105&amp;show-proto-sidebar=1&amp;mode=design"/>
            </a:endParaRPr>
          </a:p>
        </p:txBody>
      </p:sp>
      <p:pic>
        <p:nvPicPr>
          <p:cNvPr id="21" name="Graphic 20" descr="Right pointing backhand index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187" y="1149810"/>
            <a:ext cx="914400" cy="914400"/>
          </a:xfrm>
          <a:prstGeom prst="rect">
            <a:avLst/>
          </a:prstGeom>
        </p:spPr>
      </p:pic>
      <p:pic>
        <p:nvPicPr>
          <p:cNvPr id="4" name="Picture 3"/>
          <p:cNvPicPr>
            <a:picLocks noChangeAspect="1"/>
          </p:cNvPicPr>
          <p:nvPr/>
        </p:nvPicPr>
        <p:blipFill>
          <a:blip r:embed="rId6"/>
          <a:stretch>
            <a:fillRect/>
          </a:stretch>
        </p:blipFill>
        <p:spPr>
          <a:xfrm>
            <a:off x="2474595" y="2400300"/>
            <a:ext cx="13339445" cy="67163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16" name="Freeform 16"/>
          <p:cNvSpPr/>
          <p:nvPr/>
        </p:nvSpPr>
        <p:spPr>
          <a:xfrm flipH="1">
            <a:off x="7031401" y="1833099"/>
            <a:ext cx="683499" cy="683499"/>
          </a:xfrm>
          <a:custGeom>
            <a:avLst/>
            <a:gdLst/>
            <a:ahLst/>
            <a:cxnLst/>
            <a:rect l="l" t="t" r="r" b="b"/>
            <a:pathLst>
              <a:path w="683499" h="683499">
                <a:moveTo>
                  <a:pt x="683499" y="0"/>
                </a:moveTo>
                <a:lnTo>
                  <a:pt x="0" y="0"/>
                </a:lnTo>
                <a:lnTo>
                  <a:pt x="0" y="683499"/>
                </a:lnTo>
                <a:lnTo>
                  <a:pt x="683499" y="683499"/>
                </a:lnTo>
                <a:lnTo>
                  <a:pt x="683499" y="0"/>
                </a:lnTo>
                <a:close/>
              </a:path>
            </a:pathLst>
          </a:custGeom>
          <a:blipFill>
            <a:blip r:embed="rId1">
              <a:alphaModFix amt="65999"/>
              <a:extLst>
                <a:ext uri="{96DAC541-7B7A-43D3-8B79-37D633B846F1}">
                  <asvg:svgBlip xmlns:asvg="http://schemas.microsoft.com/office/drawing/2016/SVG/main" r:embed="rId2"/>
                </a:ext>
              </a:extLst>
            </a:blip>
            <a:stretch>
              <a:fillRect/>
            </a:stretch>
          </a:blipFill>
        </p:spPr>
        <p:txBody>
          <a:bodyPr/>
          <a:lstStyle/>
          <a:p>
            <a:endParaRPr lang="en-IN" dirty="0"/>
          </a:p>
        </p:txBody>
      </p:sp>
      <p:sp>
        <p:nvSpPr>
          <p:cNvPr id="17" name="TextBox 17"/>
          <p:cNvSpPr txBox="1"/>
          <p:nvPr/>
        </p:nvSpPr>
        <p:spPr>
          <a:xfrm>
            <a:off x="493387" y="1333241"/>
            <a:ext cx="6879763" cy="733425"/>
          </a:xfrm>
          <a:prstGeom prst="rect">
            <a:avLst/>
          </a:prstGeom>
        </p:spPr>
        <p:txBody>
          <a:bodyPr wrap="square" lIns="0" tIns="0" rIns="0" bIns="0" rtlCol="0" anchor="t">
            <a:spAutoFit/>
          </a:bodyPr>
          <a:lstStyle/>
          <a:p>
            <a:pPr marL="0" lvl="0" indent="0" algn="l">
              <a:lnSpc>
                <a:spcPts val="5720"/>
              </a:lnSpc>
            </a:pPr>
            <a:r>
              <a:rPr lang="en-US" sz="4770" u="sng" dirty="0">
                <a:solidFill>
                  <a:srgbClr val="0F4432">
                    <a:alpha val="30980"/>
                  </a:srgbClr>
                </a:solidFill>
                <a:latin typeface="Montserrat Bold" panose="00000800000000000000"/>
                <a:hlinkClick r:id="rId3" tooltip="https://www.figma.com/proto/IZcT4gxW5ssexKhXtS0TTZ/GRoot?type=design&amp;node-id=92-1233&amp;t=CdtKUEIWtSSmkTxA-1&amp;scaling=scale-down&amp;page-id=0%3A1&amp;starting-point-node-id=16%3A105&amp;show-proto-sidebar=1&amp;mode=design"/>
              </a:rPr>
              <a:t>   UI/UX Screens</a:t>
            </a:r>
            <a:endParaRPr lang="en-US" sz="4770" u="sng" dirty="0">
              <a:solidFill>
                <a:srgbClr val="0F4432">
                  <a:alpha val="30980"/>
                </a:srgbClr>
              </a:solidFill>
              <a:latin typeface="Montserrat Bold" panose="00000800000000000000"/>
              <a:hlinkClick r:id="rId3" tooltip="https://www.figma.com/proto/IZcT4gxW5ssexKhXtS0TTZ/GRoot?type=design&amp;node-id=92-1233&amp;t=CdtKUEIWtSSmkTxA-1&amp;scaling=scale-down&amp;page-id=0%3A1&amp;starting-point-node-id=16%3A105&amp;show-proto-sidebar=1&amp;mode=design"/>
            </a:endParaRPr>
          </a:p>
        </p:txBody>
      </p:sp>
      <p:pic>
        <p:nvPicPr>
          <p:cNvPr id="21" name="Graphic 20" descr="Right pointing backhand index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187" y="1149810"/>
            <a:ext cx="914400" cy="914400"/>
          </a:xfrm>
          <a:prstGeom prst="rect">
            <a:avLst/>
          </a:prstGeom>
        </p:spPr>
      </p:pic>
      <p:pic>
        <p:nvPicPr>
          <p:cNvPr id="4" name="Picture 3"/>
          <p:cNvPicPr>
            <a:picLocks noChangeAspect="1"/>
          </p:cNvPicPr>
          <p:nvPr/>
        </p:nvPicPr>
        <p:blipFill>
          <a:blip r:embed="rId6"/>
          <a:stretch>
            <a:fillRect/>
          </a:stretch>
        </p:blipFill>
        <p:spPr>
          <a:xfrm>
            <a:off x="431165" y="2247900"/>
            <a:ext cx="12468225" cy="2333625"/>
          </a:xfrm>
          <a:prstGeom prst="rect">
            <a:avLst/>
          </a:prstGeom>
        </p:spPr>
      </p:pic>
      <p:pic>
        <p:nvPicPr>
          <p:cNvPr id="6" name="Picture 5"/>
          <p:cNvPicPr>
            <a:picLocks noChangeAspect="1"/>
          </p:cNvPicPr>
          <p:nvPr/>
        </p:nvPicPr>
        <p:blipFill>
          <a:blip r:embed="rId7"/>
          <a:stretch>
            <a:fillRect/>
          </a:stretch>
        </p:blipFill>
        <p:spPr>
          <a:xfrm>
            <a:off x="431165" y="4581525"/>
            <a:ext cx="5489575" cy="4746625"/>
          </a:xfrm>
          <a:prstGeom prst="rect">
            <a:avLst/>
          </a:prstGeom>
        </p:spPr>
      </p:pic>
      <p:pic>
        <p:nvPicPr>
          <p:cNvPr id="7" name="Picture 6"/>
          <p:cNvPicPr>
            <a:picLocks noChangeAspect="1"/>
          </p:cNvPicPr>
          <p:nvPr/>
        </p:nvPicPr>
        <p:blipFill>
          <a:blip r:embed="rId8"/>
          <a:stretch>
            <a:fillRect/>
          </a:stretch>
        </p:blipFill>
        <p:spPr>
          <a:xfrm>
            <a:off x="5976620" y="4581525"/>
            <a:ext cx="6952615" cy="4191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4004876" y="2926644"/>
            <a:ext cx="3690199" cy="5801645"/>
            <a:chOff x="0" y="0"/>
            <a:chExt cx="6583680" cy="10350707"/>
          </a:xfrm>
        </p:grpSpPr>
        <p:sp>
          <p:nvSpPr>
            <p:cNvPr id="3" name="Freeform 3"/>
            <p:cNvSpPr/>
            <p:nvPr/>
          </p:nvSpPr>
          <p:spPr>
            <a:xfrm>
              <a:off x="0" y="0"/>
              <a:ext cx="6583680" cy="10350707"/>
            </a:xfrm>
            <a:custGeom>
              <a:avLst/>
              <a:gdLst/>
              <a:ahLst/>
              <a:cxnLst/>
              <a:rect l="l" t="t" r="r" b="b"/>
              <a:pathLst>
                <a:path w="6583680" h="10350707">
                  <a:moveTo>
                    <a:pt x="5877560" y="1894840"/>
                  </a:moveTo>
                  <a:lnTo>
                    <a:pt x="5877560" y="0"/>
                  </a:lnTo>
                  <a:lnTo>
                    <a:pt x="5507990" y="0"/>
                  </a:lnTo>
                  <a:lnTo>
                    <a:pt x="0" y="0"/>
                  </a:lnTo>
                  <a:lnTo>
                    <a:pt x="0" y="10350707"/>
                  </a:lnTo>
                  <a:lnTo>
                    <a:pt x="5507990" y="10350707"/>
                  </a:lnTo>
                  <a:lnTo>
                    <a:pt x="5877560" y="10350707"/>
                  </a:lnTo>
                  <a:lnTo>
                    <a:pt x="5877560" y="2476500"/>
                  </a:lnTo>
                  <a:lnTo>
                    <a:pt x="6583680" y="2185670"/>
                  </a:lnTo>
                  <a:lnTo>
                    <a:pt x="5877560" y="1894840"/>
                  </a:lnTo>
                  <a:close/>
                </a:path>
              </a:pathLst>
            </a:custGeom>
            <a:solidFill>
              <a:srgbClr val="0F4432"/>
            </a:solidFill>
          </p:spPr>
          <p:txBody>
            <a:bodyPr/>
            <a:lstStyle/>
            <a:p>
              <a:endParaRPr lang="en-IN"/>
            </a:p>
          </p:txBody>
        </p:sp>
      </p:grpSp>
      <p:grpSp>
        <p:nvGrpSpPr>
          <p:cNvPr id="4" name="Group 4"/>
          <p:cNvGrpSpPr/>
          <p:nvPr/>
        </p:nvGrpSpPr>
        <p:grpSpPr>
          <a:xfrm>
            <a:off x="10711222" y="2528499"/>
            <a:ext cx="3690199" cy="7350120"/>
            <a:chOff x="0" y="0"/>
            <a:chExt cx="6583680" cy="13113339"/>
          </a:xfrm>
        </p:grpSpPr>
        <p:sp>
          <p:nvSpPr>
            <p:cNvPr id="5" name="Freeform 5"/>
            <p:cNvSpPr/>
            <p:nvPr/>
          </p:nvSpPr>
          <p:spPr>
            <a:xfrm>
              <a:off x="0" y="0"/>
              <a:ext cx="6583680" cy="13113339"/>
            </a:xfrm>
            <a:custGeom>
              <a:avLst/>
              <a:gdLst/>
              <a:ahLst/>
              <a:cxnLst/>
              <a:rect l="l" t="t" r="r" b="b"/>
              <a:pathLst>
                <a:path w="6583680" h="13113339">
                  <a:moveTo>
                    <a:pt x="5877560" y="1894840"/>
                  </a:moveTo>
                  <a:lnTo>
                    <a:pt x="5877560" y="0"/>
                  </a:lnTo>
                  <a:lnTo>
                    <a:pt x="5507990" y="0"/>
                  </a:lnTo>
                  <a:lnTo>
                    <a:pt x="0" y="0"/>
                  </a:lnTo>
                  <a:lnTo>
                    <a:pt x="0" y="13113339"/>
                  </a:lnTo>
                  <a:lnTo>
                    <a:pt x="5507990" y="13113339"/>
                  </a:lnTo>
                  <a:lnTo>
                    <a:pt x="5877560" y="13113339"/>
                  </a:lnTo>
                  <a:lnTo>
                    <a:pt x="5877560" y="2476500"/>
                  </a:lnTo>
                  <a:lnTo>
                    <a:pt x="6583680" y="2185670"/>
                  </a:lnTo>
                  <a:lnTo>
                    <a:pt x="5877560" y="1894840"/>
                  </a:lnTo>
                  <a:close/>
                </a:path>
              </a:pathLst>
            </a:custGeom>
            <a:solidFill>
              <a:srgbClr val="8ABC96"/>
            </a:solidFill>
          </p:spPr>
          <p:txBody>
            <a:bodyPr/>
            <a:lstStyle/>
            <a:p>
              <a:endParaRPr lang="en-IN" dirty="0"/>
            </a:p>
          </p:txBody>
        </p:sp>
      </p:grpSp>
      <p:grpSp>
        <p:nvGrpSpPr>
          <p:cNvPr id="6" name="Group 6"/>
          <p:cNvGrpSpPr/>
          <p:nvPr/>
        </p:nvGrpSpPr>
        <p:grpSpPr>
          <a:xfrm>
            <a:off x="7446437" y="2837485"/>
            <a:ext cx="3690199" cy="5505097"/>
            <a:chOff x="0" y="0"/>
            <a:chExt cx="6583680" cy="9821637"/>
          </a:xfrm>
        </p:grpSpPr>
        <p:sp>
          <p:nvSpPr>
            <p:cNvPr id="7" name="Freeform 7"/>
            <p:cNvSpPr/>
            <p:nvPr/>
          </p:nvSpPr>
          <p:spPr>
            <a:xfrm>
              <a:off x="0" y="0"/>
              <a:ext cx="6583680" cy="9821637"/>
            </a:xfrm>
            <a:custGeom>
              <a:avLst/>
              <a:gdLst/>
              <a:ahLst/>
              <a:cxnLst/>
              <a:rect l="l" t="t" r="r" b="b"/>
              <a:pathLst>
                <a:path w="6583680" h="9821637">
                  <a:moveTo>
                    <a:pt x="5877560" y="1894840"/>
                  </a:moveTo>
                  <a:lnTo>
                    <a:pt x="5877560" y="0"/>
                  </a:lnTo>
                  <a:lnTo>
                    <a:pt x="5507990" y="0"/>
                  </a:lnTo>
                  <a:lnTo>
                    <a:pt x="0" y="0"/>
                  </a:lnTo>
                  <a:lnTo>
                    <a:pt x="0" y="9821637"/>
                  </a:lnTo>
                  <a:lnTo>
                    <a:pt x="5507990" y="9821637"/>
                  </a:lnTo>
                  <a:lnTo>
                    <a:pt x="5877560" y="9821637"/>
                  </a:lnTo>
                  <a:lnTo>
                    <a:pt x="5877560" y="2476500"/>
                  </a:lnTo>
                  <a:lnTo>
                    <a:pt x="6583680" y="2185670"/>
                  </a:lnTo>
                  <a:lnTo>
                    <a:pt x="5877560" y="1894840"/>
                  </a:lnTo>
                  <a:close/>
                </a:path>
              </a:pathLst>
            </a:custGeom>
            <a:solidFill>
              <a:srgbClr val="0F4432"/>
            </a:solidFill>
          </p:spPr>
          <p:txBody>
            <a:bodyPr/>
            <a:lstStyle/>
            <a:p>
              <a:endParaRPr lang="en-IN"/>
            </a:p>
          </p:txBody>
        </p:sp>
      </p:grpSp>
      <p:grpSp>
        <p:nvGrpSpPr>
          <p:cNvPr id="8" name="Group 8"/>
          <p:cNvGrpSpPr/>
          <p:nvPr/>
        </p:nvGrpSpPr>
        <p:grpSpPr>
          <a:xfrm>
            <a:off x="4162634" y="3576287"/>
            <a:ext cx="3690199" cy="5911052"/>
            <a:chOff x="0" y="0"/>
            <a:chExt cx="6583680" cy="10545901"/>
          </a:xfrm>
        </p:grpSpPr>
        <p:sp>
          <p:nvSpPr>
            <p:cNvPr id="9" name="Freeform 9"/>
            <p:cNvSpPr/>
            <p:nvPr/>
          </p:nvSpPr>
          <p:spPr>
            <a:xfrm>
              <a:off x="0" y="0"/>
              <a:ext cx="6583680" cy="10545901"/>
            </a:xfrm>
            <a:custGeom>
              <a:avLst/>
              <a:gdLst/>
              <a:ahLst/>
              <a:cxnLst/>
              <a:rect l="l" t="t" r="r" b="b"/>
              <a:pathLst>
                <a:path w="6583680" h="10545901">
                  <a:moveTo>
                    <a:pt x="5877560" y="1894840"/>
                  </a:moveTo>
                  <a:lnTo>
                    <a:pt x="5877560" y="0"/>
                  </a:lnTo>
                  <a:lnTo>
                    <a:pt x="5507990" y="0"/>
                  </a:lnTo>
                  <a:lnTo>
                    <a:pt x="0" y="0"/>
                  </a:lnTo>
                  <a:lnTo>
                    <a:pt x="0" y="10545901"/>
                  </a:lnTo>
                  <a:lnTo>
                    <a:pt x="5507990" y="10545901"/>
                  </a:lnTo>
                  <a:lnTo>
                    <a:pt x="5877560" y="10545901"/>
                  </a:lnTo>
                  <a:lnTo>
                    <a:pt x="5877560" y="2476500"/>
                  </a:lnTo>
                  <a:lnTo>
                    <a:pt x="6583680" y="2185670"/>
                  </a:lnTo>
                  <a:lnTo>
                    <a:pt x="5877560" y="1894840"/>
                  </a:lnTo>
                  <a:close/>
                </a:path>
              </a:pathLst>
            </a:custGeom>
            <a:solidFill>
              <a:srgbClr val="8ABC96"/>
            </a:solidFill>
          </p:spPr>
          <p:txBody>
            <a:bodyPr/>
            <a:lstStyle/>
            <a:p>
              <a:endParaRPr lang="en-IN"/>
            </a:p>
          </p:txBody>
        </p:sp>
      </p:grpSp>
      <p:grpSp>
        <p:nvGrpSpPr>
          <p:cNvPr id="10" name="Group 10"/>
          <p:cNvGrpSpPr/>
          <p:nvPr/>
        </p:nvGrpSpPr>
        <p:grpSpPr>
          <a:xfrm>
            <a:off x="889013" y="2336216"/>
            <a:ext cx="3690199" cy="6476398"/>
            <a:chOff x="0" y="0"/>
            <a:chExt cx="6583680" cy="9878275"/>
          </a:xfrm>
        </p:grpSpPr>
        <p:sp>
          <p:nvSpPr>
            <p:cNvPr id="11" name="Freeform 11"/>
            <p:cNvSpPr/>
            <p:nvPr/>
          </p:nvSpPr>
          <p:spPr>
            <a:xfrm>
              <a:off x="0" y="0"/>
              <a:ext cx="6583680" cy="9878275"/>
            </a:xfrm>
            <a:custGeom>
              <a:avLst/>
              <a:gdLst/>
              <a:ahLst/>
              <a:cxnLst/>
              <a:rect l="l" t="t" r="r" b="b"/>
              <a:pathLst>
                <a:path w="6583680" h="9878275">
                  <a:moveTo>
                    <a:pt x="5877560" y="1894840"/>
                  </a:moveTo>
                  <a:lnTo>
                    <a:pt x="5877560" y="0"/>
                  </a:lnTo>
                  <a:lnTo>
                    <a:pt x="5507990" y="0"/>
                  </a:lnTo>
                  <a:lnTo>
                    <a:pt x="0" y="0"/>
                  </a:lnTo>
                  <a:lnTo>
                    <a:pt x="0" y="9878275"/>
                  </a:lnTo>
                  <a:lnTo>
                    <a:pt x="5507990" y="9878275"/>
                  </a:lnTo>
                  <a:lnTo>
                    <a:pt x="5877560" y="9878275"/>
                  </a:lnTo>
                  <a:lnTo>
                    <a:pt x="5877560" y="2476500"/>
                  </a:lnTo>
                  <a:lnTo>
                    <a:pt x="6583680" y="2185670"/>
                  </a:lnTo>
                  <a:lnTo>
                    <a:pt x="5877560" y="1894840"/>
                  </a:lnTo>
                  <a:close/>
                </a:path>
              </a:pathLst>
            </a:custGeom>
            <a:solidFill>
              <a:srgbClr val="0F4432"/>
            </a:solidFill>
          </p:spPr>
          <p:txBody>
            <a:bodyPr/>
            <a:lstStyle/>
            <a:p>
              <a:endParaRPr lang="en-IN" dirty="0"/>
            </a:p>
          </p:txBody>
        </p:sp>
      </p:grpSp>
      <p:grpSp>
        <p:nvGrpSpPr>
          <p:cNvPr id="12" name="Group 12"/>
          <p:cNvGrpSpPr/>
          <p:nvPr/>
        </p:nvGrpSpPr>
        <p:grpSpPr>
          <a:xfrm>
            <a:off x="1791640" y="8265701"/>
            <a:ext cx="1515836" cy="728768"/>
            <a:chOff x="0" y="0"/>
            <a:chExt cx="660400" cy="317500"/>
          </a:xfrm>
        </p:grpSpPr>
        <p:sp>
          <p:nvSpPr>
            <p:cNvPr id="13" name="Freeform 1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2F2F2"/>
            </a:solidFill>
          </p:spPr>
          <p:txBody>
            <a:bodyPr/>
            <a:lstStyle/>
            <a:p>
              <a:endParaRPr lang="en-IN"/>
            </a:p>
          </p:txBody>
        </p:sp>
        <p:sp>
          <p:nvSpPr>
            <p:cNvPr id="14" name="TextBox 14"/>
            <p:cNvSpPr txBox="1"/>
            <p:nvPr/>
          </p:nvSpPr>
          <p:spPr>
            <a:xfrm>
              <a:off x="0" y="79375"/>
              <a:ext cx="660400" cy="238125"/>
            </a:xfrm>
            <a:prstGeom prst="rect">
              <a:avLst/>
            </a:prstGeom>
          </p:spPr>
          <p:txBody>
            <a:bodyPr lIns="50800" tIns="50800" rIns="50800" bIns="50800" rtlCol="0" anchor="ctr"/>
            <a:lstStyle/>
            <a:p>
              <a:pPr algn="ctr">
                <a:lnSpc>
                  <a:spcPts val="3080"/>
                </a:lnSpc>
              </a:pPr>
            </a:p>
          </p:txBody>
        </p:sp>
      </p:grpSp>
      <p:sp>
        <p:nvSpPr>
          <p:cNvPr id="15" name="Freeform 15"/>
          <p:cNvSpPr/>
          <p:nvPr/>
        </p:nvSpPr>
        <p:spPr>
          <a:xfrm>
            <a:off x="-766421" y="746614"/>
            <a:ext cx="1532843" cy="613137"/>
          </a:xfrm>
          <a:custGeom>
            <a:avLst/>
            <a:gdLst/>
            <a:ahLst/>
            <a:cxnLst/>
            <a:rect l="l" t="t" r="r" b="b"/>
            <a:pathLst>
              <a:path w="1532843" h="613137">
                <a:moveTo>
                  <a:pt x="0" y="0"/>
                </a:moveTo>
                <a:lnTo>
                  <a:pt x="1532842" y="0"/>
                </a:lnTo>
                <a:lnTo>
                  <a:pt x="1532842" y="613138"/>
                </a:lnTo>
                <a:lnTo>
                  <a:pt x="0" y="6131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a:p>
        </p:txBody>
      </p:sp>
      <p:sp>
        <p:nvSpPr>
          <p:cNvPr id="16" name="Freeform 16"/>
          <p:cNvSpPr/>
          <p:nvPr/>
        </p:nvSpPr>
        <p:spPr>
          <a:xfrm>
            <a:off x="1028700" y="-209074"/>
            <a:ext cx="1532843" cy="613137"/>
          </a:xfrm>
          <a:custGeom>
            <a:avLst/>
            <a:gdLst/>
            <a:ahLst/>
            <a:cxnLst/>
            <a:rect l="l" t="t" r="r" b="b"/>
            <a:pathLst>
              <a:path w="1532843" h="613137">
                <a:moveTo>
                  <a:pt x="0" y="0"/>
                </a:moveTo>
                <a:lnTo>
                  <a:pt x="1532843" y="0"/>
                </a:lnTo>
                <a:lnTo>
                  <a:pt x="1532843" y="613137"/>
                </a:lnTo>
                <a:lnTo>
                  <a:pt x="0" y="61313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a:p>
        </p:txBody>
      </p:sp>
      <p:sp>
        <p:nvSpPr>
          <p:cNvPr id="17" name="Freeform 17"/>
          <p:cNvSpPr/>
          <p:nvPr/>
        </p:nvSpPr>
        <p:spPr>
          <a:xfrm>
            <a:off x="17390918" y="404063"/>
            <a:ext cx="1532843" cy="613137"/>
          </a:xfrm>
          <a:custGeom>
            <a:avLst/>
            <a:gdLst/>
            <a:ahLst/>
            <a:cxnLst/>
            <a:rect l="l" t="t" r="r" b="b"/>
            <a:pathLst>
              <a:path w="1532843" h="613137">
                <a:moveTo>
                  <a:pt x="0" y="0"/>
                </a:moveTo>
                <a:lnTo>
                  <a:pt x="1532843" y="0"/>
                </a:lnTo>
                <a:lnTo>
                  <a:pt x="1532843" y="613137"/>
                </a:lnTo>
                <a:lnTo>
                  <a:pt x="0" y="61313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a:p>
        </p:txBody>
      </p:sp>
      <p:sp>
        <p:nvSpPr>
          <p:cNvPr id="18" name="Freeform 18"/>
          <p:cNvSpPr/>
          <p:nvPr/>
        </p:nvSpPr>
        <p:spPr>
          <a:xfrm>
            <a:off x="2080342" y="2778306"/>
            <a:ext cx="755470" cy="712030"/>
          </a:xfrm>
          <a:custGeom>
            <a:avLst/>
            <a:gdLst/>
            <a:ahLst/>
            <a:cxnLst/>
            <a:rect l="l" t="t" r="r" b="b"/>
            <a:pathLst>
              <a:path w="755470" h="712030">
                <a:moveTo>
                  <a:pt x="0" y="0"/>
                </a:moveTo>
                <a:lnTo>
                  <a:pt x="755470" y="0"/>
                </a:lnTo>
                <a:lnTo>
                  <a:pt x="755470" y="712030"/>
                </a:lnTo>
                <a:lnTo>
                  <a:pt x="0" y="712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9" name="Freeform 19"/>
          <p:cNvSpPr/>
          <p:nvPr/>
        </p:nvSpPr>
        <p:spPr>
          <a:xfrm>
            <a:off x="5500752" y="3788521"/>
            <a:ext cx="642790" cy="677512"/>
          </a:xfrm>
          <a:custGeom>
            <a:avLst/>
            <a:gdLst/>
            <a:ahLst/>
            <a:cxnLst/>
            <a:rect l="l" t="t" r="r" b="b"/>
            <a:pathLst>
              <a:path w="642790" h="677512">
                <a:moveTo>
                  <a:pt x="0" y="0"/>
                </a:moveTo>
                <a:lnTo>
                  <a:pt x="642790" y="0"/>
                </a:lnTo>
                <a:lnTo>
                  <a:pt x="642790" y="677513"/>
                </a:lnTo>
                <a:lnTo>
                  <a:pt x="0" y="6775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0" name="Freeform 20"/>
          <p:cNvSpPr/>
          <p:nvPr/>
        </p:nvSpPr>
        <p:spPr>
          <a:xfrm>
            <a:off x="8824517" y="3195389"/>
            <a:ext cx="526482" cy="589895"/>
          </a:xfrm>
          <a:custGeom>
            <a:avLst/>
            <a:gdLst/>
            <a:ahLst/>
            <a:cxnLst/>
            <a:rect l="l" t="t" r="r" b="b"/>
            <a:pathLst>
              <a:path w="526482" h="589895">
                <a:moveTo>
                  <a:pt x="0" y="0"/>
                </a:moveTo>
                <a:lnTo>
                  <a:pt x="526482" y="0"/>
                </a:lnTo>
                <a:lnTo>
                  <a:pt x="526482" y="589896"/>
                </a:lnTo>
                <a:lnTo>
                  <a:pt x="0" y="5898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1" name="Freeform 21"/>
          <p:cNvSpPr/>
          <p:nvPr/>
        </p:nvSpPr>
        <p:spPr>
          <a:xfrm>
            <a:off x="15248452" y="3240641"/>
            <a:ext cx="722368" cy="722368"/>
          </a:xfrm>
          <a:custGeom>
            <a:avLst/>
            <a:gdLst/>
            <a:ahLst/>
            <a:cxnLst/>
            <a:rect l="l" t="t" r="r" b="b"/>
            <a:pathLst>
              <a:path w="722368" h="722368">
                <a:moveTo>
                  <a:pt x="0" y="0"/>
                </a:moveTo>
                <a:lnTo>
                  <a:pt x="722368" y="0"/>
                </a:lnTo>
                <a:lnTo>
                  <a:pt x="722368" y="722368"/>
                </a:lnTo>
                <a:lnTo>
                  <a:pt x="0" y="7223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2" name="Freeform 22"/>
          <p:cNvSpPr/>
          <p:nvPr/>
        </p:nvSpPr>
        <p:spPr>
          <a:xfrm>
            <a:off x="11936944" y="2849327"/>
            <a:ext cx="767240" cy="726960"/>
          </a:xfrm>
          <a:custGeom>
            <a:avLst/>
            <a:gdLst/>
            <a:ahLst/>
            <a:cxnLst/>
            <a:rect l="l" t="t" r="r" b="b"/>
            <a:pathLst>
              <a:path w="767240" h="726960">
                <a:moveTo>
                  <a:pt x="0" y="0"/>
                </a:moveTo>
                <a:lnTo>
                  <a:pt x="767240" y="0"/>
                </a:lnTo>
                <a:lnTo>
                  <a:pt x="767240" y="726960"/>
                </a:lnTo>
                <a:lnTo>
                  <a:pt x="0" y="7269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23" name="TextBox 23"/>
          <p:cNvSpPr txBox="1"/>
          <p:nvPr/>
        </p:nvSpPr>
        <p:spPr>
          <a:xfrm>
            <a:off x="945340" y="3854969"/>
            <a:ext cx="3189497" cy="1663019"/>
          </a:xfrm>
          <a:prstGeom prst="rect">
            <a:avLst/>
          </a:prstGeom>
        </p:spPr>
        <p:txBody>
          <a:bodyPr wrap="square" lIns="0" tIns="0" rIns="0" bIns="0" rtlCol="0" anchor="t">
            <a:spAutoFit/>
          </a:bodyPr>
          <a:lstStyle/>
          <a:p>
            <a:pPr marL="0" lvl="1" indent="0" algn="ctr">
              <a:lnSpc>
                <a:spcPts val="4465"/>
              </a:lnSpc>
              <a:spcBef>
                <a:spcPct val="0"/>
              </a:spcBef>
            </a:pPr>
            <a:r>
              <a:rPr lang="en-US" sz="3190" spc="102" dirty="0">
                <a:solidFill>
                  <a:srgbClr val="FFFFFF"/>
                </a:solidFill>
                <a:latin typeface="Montserrat Bold" panose="00000800000000000000"/>
              </a:rPr>
              <a:t> </a:t>
            </a:r>
            <a:r>
              <a:rPr lang="en-US" sz="2400" spc="102" dirty="0">
                <a:solidFill>
                  <a:srgbClr val="FFFFFF"/>
                </a:solidFill>
                <a:latin typeface="Montserrat Bold" panose="00000800000000000000"/>
              </a:rPr>
              <a:t>College Partnerships and Branded Events</a:t>
            </a:r>
            <a:endParaRPr lang="en-US" sz="2400" spc="102" dirty="0">
              <a:solidFill>
                <a:srgbClr val="FFFFFF"/>
              </a:solidFill>
              <a:latin typeface="Montserrat Bold" panose="00000800000000000000"/>
            </a:endParaRPr>
          </a:p>
        </p:txBody>
      </p:sp>
      <p:sp>
        <p:nvSpPr>
          <p:cNvPr id="24" name="TextBox 24"/>
          <p:cNvSpPr txBox="1"/>
          <p:nvPr/>
        </p:nvSpPr>
        <p:spPr>
          <a:xfrm>
            <a:off x="1120492" y="5658875"/>
            <a:ext cx="2858132" cy="2339975"/>
          </a:xfrm>
          <a:prstGeom prst="rect">
            <a:avLst/>
          </a:prstGeom>
        </p:spPr>
        <p:txBody>
          <a:bodyPr lIns="0" tIns="0" rIns="0" bIns="0" rtlCol="0" anchor="t">
            <a:spAutoFit/>
          </a:bodyPr>
          <a:lstStyle/>
          <a:p>
            <a:pPr marL="281305" lvl="1" indent="-140335">
              <a:lnSpc>
                <a:spcPts val="1825"/>
              </a:lnSpc>
              <a:buFont typeface="Arial" panose="020B0604020202020204"/>
              <a:buChar char="•"/>
            </a:pPr>
            <a:r>
              <a:rPr lang="en-US" sz="1300" dirty="0">
                <a:solidFill>
                  <a:srgbClr val="FFFFFF"/>
                </a:solidFill>
                <a:latin typeface="Montserrat Medium" panose="00000600000000000000"/>
              </a:rPr>
              <a:t>Target users aged 15-25 through partnerships with schools,  colleges, events, and student organizations..</a:t>
            </a:r>
            <a:endParaRPr lang="en-US" sz="1300" dirty="0">
              <a:solidFill>
                <a:srgbClr val="FFFFFF"/>
              </a:solidFill>
              <a:latin typeface="Montserrat Medium" panose="00000600000000000000"/>
            </a:endParaRPr>
          </a:p>
          <a:p>
            <a:pPr>
              <a:lnSpc>
                <a:spcPts val="1825"/>
              </a:lnSpc>
            </a:pPr>
            <a:endParaRPr lang="en-US" sz="1300" dirty="0">
              <a:solidFill>
                <a:srgbClr val="FFFFFF"/>
              </a:solidFill>
              <a:latin typeface="Montserrat Medium" panose="00000600000000000000"/>
            </a:endParaRPr>
          </a:p>
          <a:p>
            <a:pPr marL="281305" lvl="1" indent="-140335">
              <a:lnSpc>
                <a:spcPts val="1825"/>
              </a:lnSpc>
              <a:buFont typeface="Arial" panose="020B0604020202020204"/>
              <a:buChar char="•"/>
            </a:pPr>
            <a:r>
              <a:rPr lang="en-US" sz="1300" dirty="0">
                <a:solidFill>
                  <a:srgbClr val="FFFFFF"/>
                </a:solidFill>
                <a:latin typeface="Montserrat Medium" panose="00000600000000000000"/>
              </a:rPr>
              <a:t>Create brand awareness, establish a user base within the college demographic, and integrate ads from relevant eco-friendly brands.</a:t>
            </a:r>
            <a:endParaRPr lang="en-US" sz="1300" dirty="0">
              <a:solidFill>
                <a:srgbClr val="FFFFFF"/>
              </a:solidFill>
              <a:latin typeface="Montserrat Medium" panose="00000600000000000000"/>
            </a:endParaRPr>
          </a:p>
        </p:txBody>
      </p:sp>
      <p:sp>
        <p:nvSpPr>
          <p:cNvPr id="25" name="TextBox 25"/>
          <p:cNvSpPr txBox="1"/>
          <p:nvPr/>
        </p:nvSpPr>
        <p:spPr>
          <a:xfrm>
            <a:off x="2236725" y="8444100"/>
            <a:ext cx="606726" cy="438958"/>
          </a:xfrm>
          <a:prstGeom prst="rect">
            <a:avLst/>
          </a:prstGeom>
        </p:spPr>
        <p:txBody>
          <a:bodyPr lIns="0" tIns="0" rIns="0" bIns="0" rtlCol="0" anchor="t">
            <a:spAutoFit/>
          </a:bodyPr>
          <a:lstStyle/>
          <a:p>
            <a:pPr algn="ctr">
              <a:lnSpc>
                <a:spcPts val="3645"/>
              </a:lnSpc>
            </a:pPr>
            <a:r>
              <a:rPr lang="en-US" sz="2605" spc="109" dirty="0">
                <a:solidFill>
                  <a:srgbClr val="0D0D0D"/>
                </a:solidFill>
                <a:latin typeface="Barlow Bold" panose="00000800000000000000"/>
              </a:rPr>
              <a:t>01</a:t>
            </a:r>
            <a:endParaRPr lang="en-US" sz="2605" spc="109" dirty="0">
              <a:solidFill>
                <a:srgbClr val="0D0D0D"/>
              </a:solidFill>
              <a:latin typeface="Barlow Bold" panose="00000800000000000000"/>
            </a:endParaRPr>
          </a:p>
        </p:txBody>
      </p:sp>
      <p:sp>
        <p:nvSpPr>
          <p:cNvPr id="26" name="TextBox 26"/>
          <p:cNvSpPr txBox="1"/>
          <p:nvPr/>
        </p:nvSpPr>
        <p:spPr>
          <a:xfrm>
            <a:off x="4332468" y="4649210"/>
            <a:ext cx="3066344" cy="874395"/>
          </a:xfrm>
          <a:prstGeom prst="rect">
            <a:avLst/>
          </a:prstGeom>
        </p:spPr>
        <p:txBody>
          <a:bodyPr lIns="0" tIns="0" rIns="0" bIns="0" rtlCol="0" anchor="t">
            <a:spAutoFit/>
          </a:bodyPr>
          <a:lstStyle/>
          <a:p>
            <a:pPr marL="0" lvl="1" indent="0" algn="ctr">
              <a:lnSpc>
                <a:spcPts val="3410"/>
              </a:lnSpc>
            </a:pPr>
            <a:r>
              <a:rPr lang="en-US" altLang="en-IN" sz="2690" spc="86" dirty="0">
                <a:solidFill>
                  <a:srgbClr val="0F4432"/>
                </a:solidFill>
                <a:latin typeface="Montserrat Bold" panose="00000800000000000000"/>
              </a:rPr>
              <a:t>Scrap </a:t>
            </a:r>
            <a:r>
              <a:rPr lang="en-IN" sz="2690" spc="86" dirty="0">
                <a:solidFill>
                  <a:srgbClr val="0F4432"/>
                </a:solidFill>
                <a:latin typeface="Montserrat Bold" panose="00000800000000000000"/>
              </a:rPr>
              <a:t>Services Collaboration</a:t>
            </a:r>
            <a:endParaRPr lang="en-US" sz="2690" spc="86" dirty="0">
              <a:solidFill>
                <a:srgbClr val="0F4432"/>
              </a:solidFill>
              <a:latin typeface="Montserrat Bold" panose="00000800000000000000"/>
            </a:endParaRPr>
          </a:p>
        </p:txBody>
      </p:sp>
      <p:sp>
        <p:nvSpPr>
          <p:cNvPr id="27" name="TextBox 27"/>
          <p:cNvSpPr txBox="1"/>
          <p:nvPr/>
        </p:nvSpPr>
        <p:spPr>
          <a:xfrm>
            <a:off x="4332468" y="5891743"/>
            <a:ext cx="2979358" cy="2800350"/>
          </a:xfrm>
          <a:prstGeom prst="rect">
            <a:avLst/>
          </a:prstGeom>
        </p:spPr>
        <p:txBody>
          <a:bodyPr lIns="0" tIns="0" rIns="0" bIns="0" rtlCol="0" anchor="t">
            <a:spAutoFit/>
          </a:bodyPr>
          <a:lstStyle/>
          <a:p>
            <a:pPr marL="280670" lvl="1" indent="-140335">
              <a:lnSpc>
                <a:spcPts val="1820"/>
              </a:lnSpc>
              <a:buFont typeface="Arial" panose="020B0604020202020204"/>
              <a:buChar char="•"/>
            </a:pPr>
            <a:r>
              <a:rPr lang="en-US" sz="1300" dirty="0">
                <a:solidFill>
                  <a:srgbClr val="0F4432"/>
                </a:solidFill>
                <a:latin typeface="Montserrat Semi-Bold" panose="00000700000000000000"/>
              </a:rPr>
              <a:t>Partner with Scrap centers and waste management companies to promote adequate waste disposal, particularly for the differently-abled and senior citizens.</a:t>
            </a:r>
            <a:endParaRPr lang="en-US" sz="1300" dirty="0">
              <a:solidFill>
                <a:srgbClr val="0F4432"/>
              </a:solidFill>
              <a:latin typeface="Montserrat Semi-Bold" panose="00000700000000000000"/>
            </a:endParaRPr>
          </a:p>
          <a:p>
            <a:pPr marL="280670" lvl="1" indent="-140335">
              <a:lnSpc>
                <a:spcPts val="1820"/>
              </a:lnSpc>
              <a:buFont typeface="Arial" panose="020B0604020202020204"/>
              <a:buChar char="•"/>
            </a:pPr>
            <a:endParaRPr lang="en-US" sz="1300" dirty="0">
              <a:solidFill>
                <a:srgbClr val="0F4432"/>
              </a:solidFill>
              <a:latin typeface="Montserrat Semi-Bold" panose="00000700000000000000"/>
            </a:endParaRPr>
          </a:p>
          <a:p>
            <a:pPr marL="280670" lvl="1" indent="-140335">
              <a:lnSpc>
                <a:spcPts val="1820"/>
              </a:lnSpc>
              <a:buFont typeface="Arial" panose="020B0604020202020204"/>
              <a:buChar char="•"/>
            </a:pPr>
            <a:r>
              <a:rPr lang="en-US" sz="1300" dirty="0">
                <a:solidFill>
                  <a:srgbClr val="0F4432"/>
                </a:solidFill>
                <a:latin typeface="Montserrat Semi-Bold" panose="00000700000000000000"/>
              </a:rPr>
              <a:t>This collaboration not only supports sustainability but also aligns with the values of accessibility and environmental consciousness.</a:t>
            </a:r>
            <a:endParaRPr lang="en-US" sz="1300" dirty="0">
              <a:solidFill>
                <a:srgbClr val="0F4432"/>
              </a:solidFill>
              <a:latin typeface="Montserrat Semi-Bold" panose="00000700000000000000"/>
            </a:endParaRPr>
          </a:p>
        </p:txBody>
      </p:sp>
      <p:sp>
        <p:nvSpPr>
          <p:cNvPr id="28" name="TextBox 28"/>
          <p:cNvSpPr txBox="1"/>
          <p:nvPr/>
        </p:nvSpPr>
        <p:spPr>
          <a:xfrm>
            <a:off x="7594270" y="4079652"/>
            <a:ext cx="3061359" cy="471946"/>
          </a:xfrm>
          <a:prstGeom prst="rect">
            <a:avLst/>
          </a:prstGeom>
        </p:spPr>
        <p:txBody>
          <a:bodyPr lIns="0" tIns="0" rIns="0" bIns="0" rtlCol="0" anchor="t">
            <a:spAutoFit/>
          </a:bodyPr>
          <a:lstStyle/>
          <a:p>
            <a:pPr marL="0" lvl="1" indent="0" algn="ctr">
              <a:lnSpc>
                <a:spcPts val="3905"/>
              </a:lnSpc>
              <a:spcBef>
                <a:spcPct val="0"/>
              </a:spcBef>
            </a:pPr>
            <a:r>
              <a:rPr lang="en-US" sz="2790" spc="89" dirty="0">
                <a:solidFill>
                  <a:srgbClr val="FFFFFF"/>
                </a:solidFill>
                <a:latin typeface="Montserrat Bold" panose="00000800000000000000"/>
              </a:rPr>
              <a:t>Marketplace</a:t>
            </a:r>
            <a:endParaRPr lang="en-US" sz="2790" spc="89" dirty="0">
              <a:solidFill>
                <a:srgbClr val="FFFFFF"/>
              </a:solidFill>
              <a:latin typeface="Montserrat Bold" panose="00000800000000000000"/>
            </a:endParaRPr>
          </a:p>
        </p:txBody>
      </p:sp>
      <p:sp>
        <p:nvSpPr>
          <p:cNvPr id="29" name="TextBox 29"/>
          <p:cNvSpPr txBox="1"/>
          <p:nvPr/>
        </p:nvSpPr>
        <p:spPr>
          <a:xfrm>
            <a:off x="7695884" y="4921295"/>
            <a:ext cx="2858132" cy="2574290"/>
          </a:xfrm>
          <a:prstGeom prst="rect">
            <a:avLst/>
          </a:prstGeom>
        </p:spPr>
        <p:txBody>
          <a:bodyPr lIns="0" tIns="0" rIns="0" bIns="0" rtlCol="0" anchor="t">
            <a:spAutoFit/>
          </a:bodyPr>
          <a:lstStyle/>
          <a:p>
            <a:pPr marL="281305" lvl="1" indent="-140335">
              <a:lnSpc>
                <a:spcPts val="1825"/>
              </a:lnSpc>
              <a:buFont typeface="Arial" panose="020B0604020202020204"/>
              <a:buChar char="•"/>
            </a:pPr>
            <a:r>
              <a:rPr lang="en-US" sz="1300" dirty="0">
                <a:solidFill>
                  <a:srgbClr val="FFFFFF"/>
                </a:solidFill>
                <a:latin typeface="Montserrat Medium" panose="00000600000000000000"/>
              </a:rPr>
              <a:t>Initially, to generate </a:t>
            </a:r>
            <a:r>
              <a:rPr lang="en-US" sz="1300" dirty="0">
                <a:solidFill>
                  <a:srgbClr val="FFFFFF"/>
                </a:solidFill>
                <a:latin typeface="Montserrat Bold" panose="00000800000000000000"/>
              </a:rPr>
              <a:t>revenue and increase brand visibility</a:t>
            </a:r>
            <a:r>
              <a:rPr lang="en-US" sz="1300" dirty="0">
                <a:solidFill>
                  <a:srgbClr val="FFFFFF"/>
                </a:solidFill>
                <a:latin typeface="Montserrat Medium" panose="00000600000000000000"/>
              </a:rPr>
              <a:t>, Eco-Ride can integrate ads from relevant brands, especially those aligned with eco-friendly values.</a:t>
            </a:r>
            <a:endParaRPr lang="en-US" sz="1300" dirty="0">
              <a:solidFill>
                <a:srgbClr val="FFFFFF"/>
              </a:solidFill>
              <a:latin typeface="Montserrat Medium" panose="00000600000000000000"/>
            </a:endParaRPr>
          </a:p>
          <a:p>
            <a:pPr>
              <a:lnSpc>
                <a:spcPts val="1825"/>
              </a:lnSpc>
            </a:pPr>
            <a:endParaRPr lang="en-US" sz="1300" dirty="0">
              <a:solidFill>
                <a:srgbClr val="FFFFFF"/>
              </a:solidFill>
              <a:latin typeface="Montserrat Medium" panose="00000600000000000000"/>
            </a:endParaRPr>
          </a:p>
          <a:p>
            <a:pPr marL="281305" lvl="1" indent="-140335">
              <a:lnSpc>
                <a:spcPts val="1825"/>
              </a:lnSpc>
              <a:buFont typeface="Arial" panose="020B0604020202020204"/>
              <a:buChar char="•"/>
            </a:pPr>
            <a:r>
              <a:rPr lang="en-US" sz="1300" dirty="0">
                <a:solidFill>
                  <a:srgbClr val="FFFFFF"/>
                </a:solidFill>
                <a:latin typeface="Montserrat Medium" panose="00000600000000000000"/>
              </a:rPr>
              <a:t>For example, an electric car company or a sustainable fashion brand might advertise within the app.</a:t>
            </a:r>
            <a:endParaRPr lang="en-US" sz="1300" dirty="0">
              <a:solidFill>
                <a:srgbClr val="FFFFFF"/>
              </a:solidFill>
              <a:latin typeface="Montserrat Medium" panose="00000600000000000000"/>
            </a:endParaRPr>
          </a:p>
        </p:txBody>
      </p:sp>
      <p:sp>
        <p:nvSpPr>
          <p:cNvPr id="30" name="TextBox 30"/>
          <p:cNvSpPr txBox="1"/>
          <p:nvPr/>
        </p:nvSpPr>
        <p:spPr>
          <a:xfrm>
            <a:off x="10814708" y="3852215"/>
            <a:ext cx="3066344" cy="848960"/>
          </a:xfrm>
          <a:prstGeom prst="rect">
            <a:avLst/>
          </a:prstGeom>
        </p:spPr>
        <p:txBody>
          <a:bodyPr lIns="0" tIns="0" rIns="0" bIns="0" rtlCol="0" anchor="t">
            <a:spAutoFit/>
          </a:bodyPr>
          <a:lstStyle/>
          <a:p>
            <a:pPr marL="0" lvl="1" indent="0" algn="ctr">
              <a:lnSpc>
                <a:spcPts val="3445"/>
              </a:lnSpc>
            </a:pPr>
            <a:r>
              <a:rPr lang="en-US" sz="2690" spc="86" dirty="0">
                <a:solidFill>
                  <a:srgbClr val="0F4432"/>
                </a:solidFill>
                <a:latin typeface="Montserrat Bold" panose="00000800000000000000"/>
              </a:rPr>
              <a:t>Government Partnerships</a:t>
            </a:r>
            <a:endParaRPr lang="en-US" sz="2690" spc="86" dirty="0">
              <a:solidFill>
                <a:srgbClr val="0F4432"/>
              </a:solidFill>
              <a:latin typeface="Montserrat Bold" panose="00000800000000000000"/>
            </a:endParaRPr>
          </a:p>
        </p:txBody>
      </p:sp>
      <p:sp>
        <p:nvSpPr>
          <p:cNvPr id="31" name="TextBox 31"/>
          <p:cNvSpPr txBox="1"/>
          <p:nvPr/>
        </p:nvSpPr>
        <p:spPr>
          <a:xfrm>
            <a:off x="10954066" y="5100938"/>
            <a:ext cx="2732996" cy="3510280"/>
          </a:xfrm>
          <a:prstGeom prst="rect">
            <a:avLst/>
          </a:prstGeom>
        </p:spPr>
        <p:txBody>
          <a:bodyPr lIns="0" tIns="0" rIns="0" bIns="0" rtlCol="0" anchor="t">
            <a:spAutoFit/>
          </a:bodyPr>
          <a:lstStyle/>
          <a:p>
            <a:pPr marL="281305" lvl="1" indent="-140335">
              <a:lnSpc>
                <a:spcPts val="1825"/>
              </a:lnSpc>
              <a:buFont typeface="Arial" panose="020B0604020202020204"/>
              <a:buChar char="•"/>
            </a:pPr>
            <a:r>
              <a:rPr lang="en-US" sz="1300" dirty="0">
                <a:solidFill>
                  <a:srgbClr val="100F0D"/>
                </a:solidFill>
                <a:latin typeface="Montserrat Medium" panose="00000600000000000000"/>
              </a:rPr>
              <a:t>Potential for collaboration with governmental bodies. The app could be eligible for </a:t>
            </a:r>
            <a:r>
              <a:rPr lang="en-US" sz="1300" dirty="0">
                <a:solidFill>
                  <a:srgbClr val="100F0D"/>
                </a:solidFill>
                <a:latin typeface="Montserrat Bold" panose="00000800000000000000"/>
              </a:rPr>
              <a:t>grants or funding</a:t>
            </a:r>
            <a:r>
              <a:rPr lang="en-US" sz="1300" dirty="0">
                <a:solidFill>
                  <a:srgbClr val="100F0D"/>
                </a:solidFill>
                <a:latin typeface="Montserrat Medium" panose="00000600000000000000"/>
              </a:rPr>
              <a:t> from local and national government departments focused on sustainability.</a:t>
            </a:r>
            <a:endParaRPr lang="en-US" sz="1300" dirty="0">
              <a:solidFill>
                <a:srgbClr val="100F0D"/>
              </a:solidFill>
              <a:latin typeface="Montserrat Medium" panose="00000600000000000000"/>
            </a:endParaRPr>
          </a:p>
          <a:p>
            <a:pPr>
              <a:lnSpc>
                <a:spcPts val="1825"/>
              </a:lnSpc>
            </a:pPr>
            <a:endParaRPr lang="en-US" sz="1300" dirty="0">
              <a:solidFill>
                <a:srgbClr val="100F0D"/>
              </a:solidFill>
              <a:latin typeface="Montserrat Medium" panose="00000600000000000000"/>
            </a:endParaRPr>
          </a:p>
          <a:p>
            <a:pPr marL="281305" lvl="1" indent="-140335">
              <a:lnSpc>
                <a:spcPts val="1825"/>
              </a:lnSpc>
              <a:buFont typeface="Arial" panose="020B0604020202020204"/>
              <a:buChar char="•"/>
            </a:pPr>
            <a:r>
              <a:rPr lang="en-US" sz="1300" dirty="0">
                <a:solidFill>
                  <a:srgbClr val="100F0D"/>
                </a:solidFill>
                <a:latin typeface="Montserrat Medium" panose="00000600000000000000"/>
              </a:rPr>
              <a:t>Such partnerships not only offer financial support but also lend </a:t>
            </a:r>
            <a:r>
              <a:rPr lang="en-US" sz="1300" dirty="0">
                <a:solidFill>
                  <a:srgbClr val="100F0D"/>
                </a:solidFill>
                <a:latin typeface="Montserrat Bold" panose="00000800000000000000"/>
              </a:rPr>
              <a:t>credibility to Eco-Ride,</a:t>
            </a:r>
            <a:r>
              <a:rPr lang="en-US" sz="1300" dirty="0">
                <a:solidFill>
                  <a:srgbClr val="100F0D"/>
                </a:solidFill>
                <a:latin typeface="Montserrat Medium" panose="00000600000000000000"/>
              </a:rPr>
              <a:t> potentially leading to wider adoption and more </a:t>
            </a:r>
            <a:r>
              <a:rPr lang="en-US" sz="1300" dirty="0">
                <a:solidFill>
                  <a:srgbClr val="100F0D"/>
                </a:solidFill>
                <a:latin typeface="Montserrat Bold" panose="00000800000000000000"/>
              </a:rPr>
              <a:t>impactful collaborations in the future.</a:t>
            </a:r>
            <a:endParaRPr lang="en-US" sz="1300" dirty="0">
              <a:solidFill>
                <a:srgbClr val="100F0D"/>
              </a:solidFill>
              <a:latin typeface="Montserrat Bold" panose="00000800000000000000"/>
            </a:endParaRPr>
          </a:p>
        </p:txBody>
      </p:sp>
      <p:sp>
        <p:nvSpPr>
          <p:cNvPr id="32" name="TextBox 32"/>
          <p:cNvSpPr txBox="1"/>
          <p:nvPr/>
        </p:nvSpPr>
        <p:spPr>
          <a:xfrm>
            <a:off x="14078956" y="4267809"/>
            <a:ext cx="3061359" cy="837340"/>
          </a:xfrm>
          <a:prstGeom prst="rect">
            <a:avLst/>
          </a:prstGeom>
        </p:spPr>
        <p:txBody>
          <a:bodyPr lIns="0" tIns="0" rIns="0" bIns="0" rtlCol="0" anchor="t">
            <a:spAutoFit/>
          </a:bodyPr>
          <a:lstStyle/>
          <a:p>
            <a:pPr marL="0" lvl="1" indent="0" algn="ctr">
              <a:lnSpc>
                <a:spcPts val="3310"/>
              </a:lnSpc>
            </a:pPr>
            <a:r>
              <a:rPr lang="en-US" sz="2690" spc="86" dirty="0">
                <a:solidFill>
                  <a:srgbClr val="FFFFFF"/>
                </a:solidFill>
                <a:latin typeface="Montserrat Bold" panose="00000800000000000000"/>
              </a:rPr>
              <a:t>Sponsored Challenges</a:t>
            </a:r>
            <a:endParaRPr lang="en-US" sz="2690" spc="86" dirty="0">
              <a:solidFill>
                <a:srgbClr val="FFFFFF"/>
              </a:solidFill>
              <a:latin typeface="Montserrat Bold" panose="00000800000000000000"/>
            </a:endParaRPr>
          </a:p>
        </p:txBody>
      </p:sp>
      <p:sp>
        <p:nvSpPr>
          <p:cNvPr id="33" name="TextBox 33"/>
          <p:cNvSpPr txBox="1"/>
          <p:nvPr/>
        </p:nvSpPr>
        <p:spPr>
          <a:xfrm>
            <a:off x="14191544" y="5534863"/>
            <a:ext cx="2858132" cy="2280829"/>
          </a:xfrm>
          <a:prstGeom prst="rect">
            <a:avLst/>
          </a:prstGeom>
        </p:spPr>
        <p:txBody>
          <a:bodyPr lIns="0" tIns="0" rIns="0" bIns="0" rtlCol="0" anchor="t">
            <a:spAutoFit/>
          </a:bodyPr>
          <a:lstStyle/>
          <a:p>
            <a:pPr marL="281305" lvl="1" indent="-140335">
              <a:lnSpc>
                <a:spcPts val="1825"/>
              </a:lnSpc>
              <a:buFont typeface="Arial" panose="020B0604020202020204"/>
              <a:buChar char="•"/>
            </a:pPr>
            <a:r>
              <a:rPr lang="en-US" sz="1300" dirty="0">
                <a:solidFill>
                  <a:srgbClr val="FFFFFF"/>
                </a:solidFill>
                <a:latin typeface="Montserrat Medium" panose="00000600000000000000"/>
              </a:rPr>
              <a:t>Partner with </a:t>
            </a:r>
            <a:r>
              <a:rPr lang="en-US" sz="1300" dirty="0">
                <a:solidFill>
                  <a:srgbClr val="FFFFFF"/>
                </a:solidFill>
                <a:latin typeface="Montserrat Bold" panose="00000800000000000000"/>
              </a:rPr>
              <a:t>eco-friendly brands or local businesses </a:t>
            </a:r>
            <a:r>
              <a:rPr lang="en-US" sz="1300" dirty="0">
                <a:solidFill>
                  <a:srgbClr val="FFFFFF"/>
                </a:solidFill>
                <a:latin typeface="Montserrat Medium" panose="00000600000000000000"/>
              </a:rPr>
              <a:t>to sponsor challenges. For instance, a bicycle company might sponsor a "Bike to Work Week" challenge.</a:t>
            </a:r>
            <a:endParaRPr lang="en-US" sz="1300" dirty="0">
              <a:solidFill>
                <a:srgbClr val="FFFFFF"/>
              </a:solidFill>
              <a:latin typeface="Montserrat Medium" panose="00000600000000000000"/>
            </a:endParaRPr>
          </a:p>
          <a:p>
            <a:pPr>
              <a:lnSpc>
                <a:spcPts val="1825"/>
              </a:lnSpc>
            </a:pPr>
            <a:endParaRPr lang="en-US" sz="1300" dirty="0">
              <a:solidFill>
                <a:srgbClr val="FFFFFF"/>
              </a:solidFill>
              <a:latin typeface="Montserrat Medium" panose="00000600000000000000"/>
            </a:endParaRPr>
          </a:p>
          <a:p>
            <a:pPr marL="281305" lvl="1" indent="-140335">
              <a:lnSpc>
                <a:spcPts val="1825"/>
              </a:lnSpc>
              <a:buFont typeface="Arial" panose="020B0604020202020204"/>
              <a:buChar char="•"/>
            </a:pPr>
            <a:r>
              <a:rPr lang="en-US" sz="1300" dirty="0">
                <a:solidFill>
                  <a:srgbClr val="FFFFFF"/>
                </a:solidFill>
                <a:latin typeface="Montserrat Medium" panose="00000600000000000000"/>
              </a:rPr>
              <a:t>In return, the brand gets </a:t>
            </a:r>
            <a:r>
              <a:rPr lang="en-US" sz="1300" dirty="0">
                <a:solidFill>
                  <a:srgbClr val="FFFFFF"/>
                </a:solidFill>
                <a:latin typeface="Montserrat Bold" panose="00000800000000000000"/>
              </a:rPr>
              <a:t>visibility and promotion </a:t>
            </a:r>
            <a:r>
              <a:rPr lang="en-US" sz="1300" dirty="0">
                <a:solidFill>
                  <a:srgbClr val="FFFFFF"/>
                </a:solidFill>
                <a:latin typeface="Montserrat Medium" panose="00000600000000000000"/>
              </a:rPr>
              <a:t>within the app.</a:t>
            </a:r>
            <a:endParaRPr lang="en-US" sz="1300" dirty="0">
              <a:solidFill>
                <a:srgbClr val="FFFFFF"/>
              </a:solidFill>
              <a:latin typeface="Montserrat Medium" panose="00000600000000000000"/>
            </a:endParaRPr>
          </a:p>
        </p:txBody>
      </p:sp>
      <p:grpSp>
        <p:nvGrpSpPr>
          <p:cNvPr id="34" name="Group 34"/>
          <p:cNvGrpSpPr/>
          <p:nvPr/>
        </p:nvGrpSpPr>
        <p:grpSpPr>
          <a:xfrm>
            <a:off x="4953332" y="8981503"/>
            <a:ext cx="1515836" cy="728768"/>
            <a:chOff x="0" y="0"/>
            <a:chExt cx="660400" cy="317500"/>
          </a:xfrm>
        </p:grpSpPr>
        <p:sp>
          <p:nvSpPr>
            <p:cNvPr id="35" name="Freeform 3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2F2F2"/>
            </a:solidFill>
          </p:spPr>
          <p:txBody>
            <a:bodyPr/>
            <a:lstStyle/>
            <a:p>
              <a:endParaRPr lang="en-IN"/>
            </a:p>
          </p:txBody>
        </p:sp>
        <p:sp>
          <p:nvSpPr>
            <p:cNvPr id="36" name="TextBox 36"/>
            <p:cNvSpPr txBox="1"/>
            <p:nvPr/>
          </p:nvSpPr>
          <p:spPr>
            <a:xfrm>
              <a:off x="0" y="79375"/>
              <a:ext cx="660400" cy="238125"/>
            </a:xfrm>
            <a:prstGeom prst="rect">
              <a:avLst/>
            </a:prstGeom>
          </p:spPr>
          <p:txBody>
            <a:bodyPr lIns="50800" tIns="50800" rIns="50800" bIns="50800" rtlCol="0" anchor="ctr"/>
            <a:lstStyle/>
            <a:p>
              <a:pPr algn="ctr">
                <a:lnSpc>
                  <a:spcPts val="3080"/>
                </a:lnSpc>
              </a:pPr>
            </a:p>
          </p:txBody>
        </p:sp>
      </p:grpSp>
      <p:sp>
        <p:nvSpPr>
          <p:cNvPr id="37" name="TextBox 37"/>
          <p:cNvSpPr txBox="1"/>
          <p:nvPr/>
        </p:nvSpPr>
        <p:spPr>
          <a:xfrm>
            <a:off x="5410817" y="9102595"/>
            <a:ext cx="606726" cy="438904"/>
          </a:xfrm>
          <a:prstGeom prst="rect">
            <a:avLst/>
          </a:prstGeom>
        </p:spPr>
        <p:txBody>
          <a:bodyPr lIns="0" tIns="0" rIns="0" bIns="0" rtlCol="0" anchor="t">
            <a:spAutoFit/>
          </a:bodyPr>
          <a:lstStyle/>
          <a:p>
            <a:pPr algn="ctr">
              <a:lnSpc>
                <a:spcPts val="3645"/>
              </a:lnSpc>
            </a:pPr>
            <a:r>
              <a:rPr lang="en-US" sz="2605" spc="109">
                <a:solidFill>
                  <a:srgbClr val="0D0D0D"/>
                </a:solidFill>
                <a:latin typeface="Barlow Bold" panose="00000800000000000000"/>
              </a:rPr>
              <a:t>02</a:t>
            </a:r>
            <a:endParaRPr lang="en-US" sz="2605" spc="109">
              <a:solidFill>
                <a:srgbClr val="0D0D0D"/>
              </a:solidFill>
              <a:latin typeface="Barlow Bold" panose="00000800000000000000"/>
            </a:endParaRPr>
          </a:p>
        </p:txBody>
      </p:sp>
      <p:grpSp>
        <p:nvGrpSpPr>
          <p:cNvPr id="38" name="Group 38"/>
          <p:cNvGrpSpPr/>
          <p:nvPr/>
        </p:nvGrpSpPr>
        <p:grpSpPr>
          <a:xfrm>
            <a:off x="8367032" y="7900937"/>
            <a:ext cx="1515836" cy="728768"/>
            <a:chOff x="0" y="0"/>
            <a:chExt cx="660400" cy="317500"/>
          </a:xfrm>
        </p:grpSpPr>
        <p:sp>
          <p:nvSpPr>
            <p:cNvPr id="39" name="Freeform 3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2F2F2"/>
            </a:solidFill>
          </p:spPr>
          <p:txBody>
            <a:bodyPr/>
            <a:lstStyle/>
            <a:p>
              <a:endParaRPr lang="en-IN"/>
            </a:p>
          </p:txBody>
        </p:sp>
        <p:sp>
          <p:nvSpPr>
            <p:cNvPr id="40" name="TextBox 40"/>
            <p:cNvSpPr txBox="1"/>
            <p:nvPr/>
          </p:nvSpPr>
          <p:spPr>
            <a:xfrm>
              <a:off x="0" y="79375"/>
              <a:ext cx="660400" cy="238125"/>
            </a:xfrm>
            <a:prstGeom prst="rect">
              <a:avLst/>
            </a:prstGeom>
          </p:spPr>
          <p:txBody>
            <a:bodyPr lIns="50800" tIns="50800" rIns="50800" bIns="50800" rtlCol="0" anchor="ctr"/>
            <a:lstStyle/>
            <a:p>
              <a:pPr algn="ctr">
                <a:lnSpc>
                  <a:spcPts val="3080"/>
                </a:lnSpc>
              </a:pPr>
            </a:p>
          </p:txBody>
        </p:sp>
      </p:grpSp>
      <p:sp>
        <p:nvSpPr>
          <p:cNvPr id="41" name="TextBox 41"/>
          <p:cNvSpPr txBox="1"/>
          <p:nvPr/>
        </p:nvSpPr>
        <p:spPr>
          <a:xfrm>
            <a:off x="8824517" y="8022029"/>
            <a:ext cx="606726" cy="438904"/>
          </a:xfrm>
          <a:prstGeom prst="rect">
            <a:avLst/>
          </a:prstGeom>
        </p:spPr>
        <p:txBody>
          <a:bodyPr lIns="0" tIns="0" rIns="0" bIns="0" rtlCol="0" anchor="t">
            <a:spAutoFit/>
          </a:bodyPr>
          <a:lstStyle/>
          <a:p>
            <a:pPr algn="ctr">
              <a:lnSpc>
                <a:spcPts val="3645"/>
              </a:lnSpc>
            </a:pPr>
            <a:r>
              <a:rPr lang="en-US" sz="2605" spc="109">
                <a:solidFill>
                  <a:srgbClr val="0D0D0D"/>
                </a:solidFill>
                <a:latin typeface="Barlow Bold" panose="00000800000000000000"/>
              </a:rPr>
              <a:t>03</a:t>
            </a:r>
            <a:endParaRPr lang="en-US" sz="2605" spc="109">
              <a:solidFill>
                <a:srgbClr val="0D0D0D"/>
              </a:solidFill>
              <a:latin typeface="Barlow Bold" panose="00000800000000000000"/>
            </a:endParaRPr>
          </a:p>
        </p:txBody>
      </p:sp>
      <p:grpSp>
        <p:nvGrpSpPr>
          <p:cNvPr id="42" name="Group 42"/>
          <p:cNvGrpSpPr/>
          <p:nvPr/>
        </p:nvGrpSpPr>
        <p:grpSpPr>
          <a:xfrm>
            <a:off x="11589961" y="9318622"/>
            <a:ext cx="1515836" cy="728768"/>
            <a:chOff x="0" y="0"/>
            <a:chExt cx="660400" cy="317500"/>
          </a:xfrm>
        </p:grpSpPr>
        <p:sp>
          <p:nvSpPr>
            <p:cNvPr id="43" name="Freeform 4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2F2F2"/>
            </a:solidFill>
          </p:spPr>
          <p:txBody>
            <a:bodyPr/>
            <a:lstStyle/>
            <a:p>
              <a:endParaRPr lang="en-IN"/>
            </a:p>
          </p:txBody>
        </p:sp>
        <p:sp>
          <p:nvSpPr>
            <p:cNvPr id="44" name="TextBox 44"/>
            <p:cNvSpPr txBox="1"/>
            <p:nvPr/>
          </p:nvSpPr>
          <p:spPr>
            <a:xfrm>
              <a:off x="0" y="79375"/>
              <a:ext cx="660400" cy="238125"/>
            </a:xfrm>
            <a:prstGeom prst="rect">
              <a:avLst/>
            </a:prstGeom>
          </p:spPr>
          <p:txBody>
            <a:bodyPr lIns="50800" tIns="50800" rIns="50800" bIns="50800" rtlCol="0" anchor="ctr"/>
            <a:lstStyle/>
            <a:p>
              <a:pPr algn="ctr">
                <a:lnSpc>
                  <a:spcPts val="3080"/>
                </a:lnSpc>
              </a:pPr>
            </a:p>
          </p:txBody>
        </p:sp>
      </p:grpSp>
      <p:sp>
        <p:nvSpPr>
          <p:cNvPr id="45" name="TextBox 45"/>
          <p:cNvSpPr txBox="1"/>
          <p:nvPr/>
        </p:nvSpPr>
        <p:spPr>
          <a:xfrm>
            <a:off x="12047447" y="9439714"/>
            <a:ext cx="606726" cy="438904"/>
          </a:xfrm>
          <a:prstGeom prst="rect">
            <a:avLst/>
          </a:prstGeom>
        </p:spPr>
        <p:txBody>
          <a:bodyPr lIns="0" tIns="0" rIns="0" bIns="0" rtlCol="0" anchor="t">
            <a:spAutoFit/>
          </a:bodyPr>
          <a:lstStyle/>
          <a:p>
            <a:pPr algn="ctr">
              <a:lnSpc>
                <a:spcPts val="3645"/>
              </a:lnSpc>
            </a:pPr>
            <a:r>
              <a:rPr lang="en-US" sz="2605" spc="109">
                <a:solidFill>
                  <a:srgbClr val="0D0D0D"/>
                </a:solidFill>
                <a:latin typeface="Barlow Bold" panose="00000800000000000000"/>
              </a:rPr>
              <a:t>04</a:t>
            </a:r>
            <a:endParaRPr lang="en-US" sz="2605" spc="109">
              <a:solidFill>
                <a:srgbClr val="0D0D0D"/>
              </a:solidFill>
              <a:latin typeface="Barlow Bold" panose="00000800000000000000"/>
            </a:endParaRPr>
          </a:p>
        </p:txBody>
      </p:sp>
      <p:grpSp>
        <p:nvGrpSpPr>
          <p:cNvPr id="46" name="Group 46"/>
          <p:cNvGrpSpPr/>
          <p:nvPr/>
        </p:nvGrpSpPr>
        <p:grpSpPr>
          <a:xfrm>
            <a:off x="14851718" y="8336955"/>
            <a:ext cx="1515836" cy="728768"/>
            <a:chOff x="0" y="0"/>
            <a:chExt cx="660400" cy="317500"/>
          </a:xfrm>
        </p:grpSpPr>
        <p:sp>
          <p:nvSpPr>
            <p:cNvPr id="47" name="Freeform 4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2F2F2"/>
            </a:solidFill>
          </p:spPr>
          <p:txBody>
            <a:bodyPr/>
            <a:lstStyle/>
            <a:p>
              <a:endParaRPr lang="en-IN"/>
            </a:p>
          </p:txBody>
        </p:sp>
        <p:sp>
          <p:nvSpPr>
            <p:cNvPr id="48" name="TextBox 48"/>
            <p:cNvSpPr txBox="1"/>
            <p:nvPr/>
          </p:nvSpPr>
          <p:spPr>
            <a:xfrm>
              <a:off x="0" y="79375"/>
              <a:ext cx="660400" cy="238125"/>
            </a:xfrm>
            <a:prstGeom prst="rect">
              <a:avLst/>
            </a:prstGeom>
          </p:spPr>
          <p:txBody>
            <a:bodyPr lIns="50800" tIns="50800" rIns="50800" bIns="50800" rtlCol="0" anchor="ctr"/>
            <a:lstStyle/>
            <a:p>
              <a:pPr algn="ctr">
                <a:lnSpc>
                  <a:spcPts val="3080"/>
                </a:lnSpc>
              </a:pPr>
            </a:p>
          </p:txBody>
        </p:sp>
      </p:grpSp>
      <p:sp>
        <p:nvSpPr>
          <p:cNvPr id="49" name="TextBox 49"/>
          <p:cNvSpPr txBox="1"/>
          <p:nvPr/>
        </p:nvSpPr>
        <p:spPr>
          <a:xfrm>
            <a:off x="15309203" y="8458047"/>
            <a:ext cx="606726" cy="438904"/>
          </a:xfrm>
          <a:prstGeom prst="rect">
            <a:avLst/>
          </a:prstGeom>
        </p:spPr>
        <p:txBody>
          <a:bodyPr lIns="0" tIns="0" rIns="0" bIns="0" rtlCol="0" anchor="t">
            <a:spAutoFit/>
          </a:bodyPr>
          <a:lstStyle/>
          <a:p>
            <a:pPr algn="ctr">
              <a:lnSpc>
                <a:spcPts val="3645"/>
              </a:lnSpc>
            </a:pPr>
            <a:r>
              <a:rPr lang="en-US" sz="2605" spc="109">
                <a:solidFill>
                  <a:srgbClr val="0D0D0D"/>
                </a:solidFill>
                <a:latin typeface="Barlow Bold" panose="00000800000000000000"/>
              </a:rPr>
              <a:t>05</a:t>
            </a:r>
            <a:endParaRPr lang="en-US" sz="2605" spc="109">
              <a:solidFill>
                <a:srgbClr val="0D0D0D"/>
              </a:solidFill>
              <a:latin typeface="Barlow Bold" panose="00000800000000000000"/>
            </a:endParaRPr>
          </a:p>
        </p:txBody>
      </p:sp>
      <p:sp>
        <p:nvSpPr>
          <p:cNvPr id="50" name="TextBox 50"/>
          <p:cNvSpPr txBox="1"/>
          <p:nvPr/>
        </p:nvSpPr>
        <p:spPr>
          <a:xfrm>
            <a:off x="5275487" y="1118843"/>
            <a:ext cx="7742886" cy="723856"/>
          </a:xfrm>
          <a:prstGeom prst="rect">
            <a:avLst/>
          </a:prstGeom>
        </p:spPr>
        <p:txBody>
          <a:bodyPr lIns="0" tIns="0" rIns="0" bIns="0" rtlCol="0" anchor="t">
            <a:spAutoFit/>
          </a:bodyPr>
          <a:lstStyle/>
          <a:p>
            <a:pPr marL="0" lvl="0" indent="0" algn="ctr">
              <a:lnSpc>
                <a:spcPts val="5720"/>
              </a:lnSpc>
            </a:pPr>
            <a:r>
              <a:rPr lang="en-US" sz="4770">
                <a:solidFill>
                  <a:srgbClr val="0F4432"/>
                </a:solidFill>
                <a:latin typeface="Montserrat Bold" panose="00000800000000000000"/>
              </a:rPr>
              <a:t>Business Opportunities</a:t>
            </a:r>
            <a:endParaRPr lang="en-US" sz="4770">
              <a:solidFill>
                <a:srgbClr val="0F4432"/>
              </a:solidFill>
              <a:latin typeface="Montserrat Bold" panose="000008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19601" y="-2776983"/>
            <a:ext cx="25846095" cy="13063983"/>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txBody>
          <a:bodyPr/>
          <a:lstStyle/>
          <a:p>
            <a:endParaRPr lang="en-IN"/>
          </a:p>
        </p:txBody>
      </p:sp>
      <p:grpSp>
        <p:nvGrpSpPr>
          <p:cNvPr id="3" name="Group 3"/>
          <p:cNvGrpSpPr/>
          <p:nvPr/>
        </p:nvGrpSpPr>
        <p:grpSpPr>
          <a:xfrm>
            <a:off x="-4419601" y="-3238500"/>
            <a:ext cx="25872679" cy="13525499"/>
            <a:chOff x="-1682652" y="-38100"/>
            <a:chExt cx="8852695" cy="3740804"/>
          </a:xfrm>
        </p:grpSpPr>
        <p:sp>
          <p:nvSpPr>
            <p:cNvPr id="4" name="Freeform 4"/>
            <p:cNvSpPr/>
            <p:nvPr/>
          </p:nvSpPr>
          <p:spPr>
            <a:xfrm>
              <a:off x="-1682652" y="99096"/>
              <a:ext cx="8852695" cy="3603608"/>
            </a:xfrm>
            <a:custGeom>
              <a:avLst/>
              <a:gdLst/>
              <a:ahLst/>
              <a:cxnLst/>
              <a:rect l="l" t="t" r="r" b="b"/>
              <a:pathLst>
                <a:path w="7170043" h="3584558">
                  <a:moveTo>
                    <a:pt x="0" y="0"/>
                  </a:moveTo>
                  <a:lnTo>
                    <a:pt x="7170043" y="0"/>
                  </a:lnTo>
                  <a:lnTo>
                    <a:pt x="7170043" y="3584558"/>
                  </a:lnTo>
                  <a:lnTo>
                    <a:pt x="0" y="3584558"/>
                  </a:lnTo>
                  <a:close/>
                </a:path>
              </a:pathLst>
            </a:custGeom>
            <a:solidFill>
              <a:srgbClr val="8ABC96">
                <a:alpha val="94902"/>
              </a:srgbClr>
            </a:solidFill>
          </p:spPr>
          <p:txBody>
            <a:bodyPr/>
            <a:lstStyle/>
            <a:p>
              <a:endParaRPr lang="en-IN" dirty="0"/>
            </a:p>
          </p:txBody>
        </p:sp>
        <p:sp>
          <p:nvSpPr>
            <p:cNvPr id="5" name="TextBox 5"/>
            <p:cNvSpPr txBox="1"/>
            <p:nvPr/>
          </p:nvSpPr>
          <p:spPr>
            <a:xfrm>
              <a:off x="0" y="-38100"/>
              <a:ext cx="7170043" cy="3622658"/>
            </a:xfrm>
            <a:prstGeom prst="rect">
              <a:avLst/>
            </a:prstGeom>
          </p:spPr>
          <p:txBody>
            <a:bodyPr lIns="50800" tIns="50800" rIns="50800" bIns="50800" rtlCol="0" anchor="ctr"/>
            <a:lstStyle/>
            <a:p>
              <a:pPr algn="ctr">
                <a:lnSpc>
                  <a:spcPts val="2975"/>
                </a:lnSpc>
              </a:pPr>
            </a:p>
          </p:txBody>
        </p:sp>
      </p:grpSp>
      <p:sp>
        <p:nvSpPr>
          <p:cNvPr id="6" name="TextBox 6"/>
          <p:cNvSpPr txBox="1"/>
          <p:nvPr/>
        </p:nvSpPr>
        <p:spPr>
          <a:xfrm>
            <a:off x="1864122" y="9111194"/>
            <a:ext cx="15925800" cy="1103379"/>
          </a:xfrm>
          <a:prstGeom prst="rect">
            <a:avLst/>
          </a:prstGeom>
        </p:spPr>
        <p:style>
          <a:lnRef idx="1">
            <a:schemeClr val="accent5"/>
          </a:lnRef>
          <a:fillRef idx="3">
            <a:schemeClr val="accent5"/>
          </a:fillRef>
          <a:effectRef idx="2">
            <a:schemeClr val="accent5"/>
          </a:effectRef>
          <a:fontRef idx="minor">
            <a:schemeClr val="lt1"/>
          </a:fontRef>
        </p:style>
        <p:txBody>
          <a:bodyPr wrap="square" lIns="0" tIns="0" rIns="0" bIns="0" rtlCol="0" anchor="t">
            <a:spAutoFit/>
          </a:bodyPr>
          <a:lstStyle/>
          <a:p>
            <a:pPr indent="0">
              <a:lnSpc>
                <a:spcPts val="9130"/>
              </a:lnSpc>
            </a:pPr>
            <a:r>
              <a:rPr lang="en-US" sz="7200" dirty="0">
                <a:solidFill>
                  <a:srgbClr val="0F4432"/>
                </a:solidFill>
                <a:latin typeface="Montserrat Bold" panose="00000800000000000000"/>
              </a:rPr>
              <a:t>THANK YOU FOR LISTENING!!</a:t>
            </a:r>
            <a:endParaRPr lang="en-US" sz="7200" dirty="0">
              <a:solidFill>
                <a:srgbClr val="0F4432"/>
              </a:solidFill>
              <a:latin typeface="Montserrat Bold" panose="00000800000000000000"/>
            </a:endParaRPr>
          </a:p>
        </p:txBody>
      </p:sp>
      <p:sp>
        <p:nvSpPr>
          <p:cNvPr id="10" name="Freeform 10"/>
          <p:cNvSpPr/>
          <p:nvPr/>
        </p:nvSpPr>
        <p:spPr>
          <a:xfrm>
            <a:off x="396054" y="5583530"/>
            <a:ext cx="6759548" cy="1425650"/>
          </a:xfrm>
          <a:custGeom>
            <a:avLst/>
            <a:gdLst/>
            <a:ahLst/>
            <a:cxnLst/>
            <a:rect l="l" t="t" r="r" b="b"/>
            <a:pathLst>
              <a:path w="6759548" h="1425650">
                <a:moveTo>
                  <a:pt x="0" y="0"/>
                </a:moveTo>
                <a:lnTo>
                  <a:pt x="6759548" y="0"/>
                </a:lnTo>
                <a:lnTo>
                  <a:pt x="6759548" y="1425650"/>
                </a:lnTo>
                <a:lnTo>
                  <a:pt x="0" y="1425650"/>
                </a:lnTo>
                <a:lnTo>
                  <a:pt x="0"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ts val="3625"/>
              </a:lnSpc>
              <a:spcBef>
                <a:spcPts val="0"/>
              </a:spcBef>
              <a:spcAft>
                <a:spcPts val="0"/>
              </a:spcAft>
              <a:buClrTx/>
              <a:buSzTx/>
              <a:buFontTx/>
              <a:buNone/>
              <a:defRPr/>
            </a:pPr>
            <a:r>
              <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rPr>
              <a:t>                         </a:t>
            </a:r>
            <a:endPar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endParaRPr>
          </a:p>
          <a:p>
            <a:pPr marL="0" marR="0" lvl="0" indent="0" algn="l" defTabSz="914400" rtl="0" eaLnBrk="1" fontAlgn="auto" latinLnBrk="0" hangingPunct="1">
              <a:lnSpc>
                <a:spcPts val="3625"/>
              </a:lnSpc>
              <a:spcBef>
                <a:spcPts val="0"/>
              </a:spcBef>
              <a:spcAft>
                <a:spcPts val="0"/>
              </a:spcAft>
              <a:buClrTx/>
              <a:buSzTx/>
              <a:buFontTx/>
              <a:buNone/>
              <a:defRPr/>
            </a:pPr>
            <a:r>
              <a:rPr lang="en-US" sz="2800" spc="-80" dirty="0">
                <a:solidFill>
                  <a:srgbClr val="0F4432">
                    <a:alpha val="97647"/>
                  </a:srgbClr>
                </a:solidFill>
                <a:latin typeface="Montserrat Bold" panose="00000800000000000000"/>
              </a:rPr>
              <a:t>                 Yashasvi Khurana</a:t>
            </a:r>
            <a:r>
              <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rPr>
              <a:t> </a:t>
            </a:r>
            <a:endPar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endParaRPr>
          </a:p>
        </p:txBody>
      </p:sp>
      <p:sp>
        <p:nvSpPr>
          <p:cNvPr id="11" name="Freeform 10"/>
          <p:cNvSpPr/>
          <p:nvPr/>
        </p:nvSpPr>
        <p:spPr>
          <a:xfrm>
            <a:off x="525305" y="7147768"/>
            <a:ext cx="6759548" cy="1585393"/>
          </a:xfrm>
          <a:custGeom>
            <a:avLst/>
            <a:gdLst/>
            <a:ahLst/>
            <a:cxnLst/>
            <a:rect l="l" t="t" r="r" b="b"/>
            <a:pathLst>
              <a:path w="6759548" h="1425650">
                <a:moveTo>
                  <a:pt x="0" y="0"/>
                </a:moveTo>
                <a:lnTo>
                  <a:pt x="6759548" y="0"/>
                </a:lnTo>
                <a:lnTo>
                  <a:pt x="6759548" y="1425650"/>
                </a:lnTo>
                <a:lnTo>
                  <a:pt x="0" y="1425650"/>
                </a:lnTo>
                <a:lnTo>
                  <a:pt x="0"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ts val="3625"/>
              </a:lnSpc>
              <a:spcBef>
                <a:spcPts val="0"/>
              </a:spcBef>
              <a:spcAft>
                <a:spcPts val="0"/>
              </a:spcAft>
              <a:buClrTx/>
              <a:buSzTx/>
              <a:buFontTx/>
              <a:buNone/>
              <a:defRPr/>
            </a:pPr>
            <a:r>
              <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rPr>
              <a:t>                         </a:t>
            </a:r>
            <a:endPar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endParaRPr>
          </a:p>
          <a:p>
            <a:pPr marL="0" marR="0" lvl="0" indent="0" algn="l" defTabSz="914400" rtl="0" eaLnBrk="1" fontAlgn="auto" latinLnBrk="0" hangingPunct="1">
              <a:lnSpc>
                <a:spcPts val="3625"/>
              </a:lnSpc>
              <a:spcBef>
                <a:spcPts val="0"/>
              </a:spcBef>
              <a:spcAft>
                <a:spcPts val="0"/>
              </a:spcAft>
              <a:buClrTx/>
              <a:buSzTx/>
              <a:buFontTx/>
              <a:buNone/>
              <a:defRPr/>
            </a:pPr>
            <a:r>
              <a:rPr lang="en-US" sz="2800" spc="-80" dirty="0">
                <a:solidFill>
                  <a:srgbClr val="0F4432">
                    <a:alpha val="97647"/>
                  </a:srgbClr>
                </a:solidFill>
                <a:latin typeface="Montserrat Bold" panose="00000800000000000000"/>
              </a:rPr>
              <a:t>                 Shankhin Sharma</a:t>
            </a:r>
            <a:r>
              <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rPr>
              <a:t> </a:t>
            </a:r>
            <a:endPar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endParaRPr>
          </a:p>
        </p:txBody>
      </p:sp>
      <p:pic>
        <p:nvPicPr>
          <p:cNvPr id="13" name="Picture 12"/>
          <p:cNvPicPr>
            <a:picLocks noChangeAspect="1"/>
          </p:cNvPicPr>
          <p:nvPr/>
        </p:nvPicPr>
        <p:blipFill>
          <a:blip r:embed="rId4"/>
          <a:stretch>
            <a:fillRect/>
          </a:stretch>
        </p:blipFill>
        <p:spPr>
          <a:xfrm>
            <a:off x="651174" y="7427054"/>
            <a:ext cx="1104386" cy="1104386"/>
          </a:xfrm>
          <a:prstGeom prst="ellipse">
            <a:avLst/>
          </a:prstGeom>
        </p:spPr>
      </p:pic>
      <p:pic>
        <p:nvPicPr>
          <p:cNvPr id="8" name="Picture 7"/>
          <p:cNvPicPr>
            <a:picLocks noChangeAspect="1"/>
          </p:cNvPicPr>
          <p:nvPr/>
        </p:nvPicPr>
        <p:blipFill>
          <a:blip r:embed="rId5"/>
          <a:stretch>
            <a:fillRect/>
          </a:stretch>
        </p:blipFill>
        <p:spPr>
          <a:xfrm>
            <a:off x="5285030" y="-1106781"/>
            <a:ext cx="8081818" cy="9531340"/>
          </a:xfrm>
          <a:prstGeom prst="rect">
            <a:avLst/>
          </a:prstGeom>
        </p:spPr>
      </p:pic>
      <p:sp>
        <p:nvSpPr>
          <p:cNvPr id="9" name="Freeform 10"/>
          <p:cNvSpPr/>
          <p:nvPr/>
        </p:nvSpPr>
        <p:spPr>
          <a:xfrm>
            <a:off x="11934509" y="5338690"/>
            <a:ext cx="6759548" cy="1468905"/>
          </a:xfrm>
          <a:custGeom>
            <a:avLst/>
            <a:gdLst/>
            <a:ahLst/>
            <a:cxnLst/>
            <a:rect l="l" t="t" r="r" b="b"/>
            <a:pathLst>
              <a:path w="6759548" h="1425650">
                <a:moveTo>
                  <a:pt x="0" y="0"/>
                </a:moveTo>
                <a:lnTo>
                  <a:pt x="6759548" y="0"/>
                </a:lnTo>
                <a:lnTo>
                  <a:pt x="6759548" y="1425650"/>
                </a:lnTo>
                <a:lnTo>
                  <a:pt x="0" y="1425650"/>
                </a:lnTo>
                <a:lnTo>
                  <a:pt x="0"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ts val="3625"/>
              </a:lnSpc>
              <a:spcBef>
                <a:spcPts val="0"/>
              </a:spcBef>
              <a:spcAft>
                <a:spcPts val="0"/>
              </a:spcAft>
              <a:buClrTx/>
              <a:buSzTx/>
              <a:buFontTx/>
              <a:buNone/>
              <a:defRPr/>
            </a:pPr>
            <a:r>
              <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rPr>
              <a:t>                         </a:t>
            </a:r>
            <a:endPar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endParaRPr>
          </a:p>
          <a:p>
            <a:pPr marL="0" marR="0" lvl="0" indent="0" algn="l" defTabSz="914400" rtl="0" eaLnBrk="1" fontAlgn="auto" latinLnBrk="0" hangingPunct="1">
              <a:lnSpc>
                <a:spcPts val="3625"/>
              </a:lnSpc>
              <a:spcBef>
                <a:spcPts val="0"/>
              </a:spcBef>
              <a:spcAft>
                <a:spcPts val="0"/>
              </a:spcAft>
              <a:buClrTx/>
              <a:buSzTx/>
              <a:buFontTx/>
              <a:buNone/>
              <a:defRPr/>
            </a:pPr>
            <a:r>
              <a:rPr lang="en-US" sz="2800" spc="-80" dirty="0">
                <a:solidFill>
                  <a:srgbClr val="0F4432">
                    <a:alpha val="97647"/>
                  </a:srgbClr>
                </a:solidFill>
                <a:latin typeface="Montserrat Bold" panose="00000800000000000000"/>
              </a:rPr>
              <a:t>                 Tejinder Singh</a:t>
            </a:r>
            <a:r>
              <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rPr>
              <a:t> </a:t>
            </a:r>
            <a:endParaRPr kumimoji="0" lang="en-US" sz="2800" b="0" i="0" u="none" strike="noStrike" kern="1200" cap="none" spc="-80" normalizeH="0" baseline="0" noProof="0" dirty="0">
              <a:ln>
                <a:noFill/>
              </a:ln>
              <a:solidFill>
                <a:srgbClr val="0F4432">
                  <a:alpha val="97647"/>
                </a:srgbClr>
              </a:solidFill>
              <a:effectLst/>
              <a:uLnTx/>
              <a:uFillTx/>
              <a:latin typeface="Montserrat Bold" panose="00000800000000000000"/>
              <a:ea typeface="+mn-ea"/>
              <a:cs typeface="+mn-cs"/>
            </a:endParaRPr>
          </a:p>
        </p:txBody>
      </p:sp>
      <p:pic>
        <p:nvPicPr>
          <p:cNvPr id="15" name="Picture 14"/>
          <p:cNvPicPr>
            <a:picLocks noChangeAspect="1"/>
          </p:cNvPicPr>
          <p:nvPr/>
        </p:nvPicPr>
        <p:blipFill>
          <a:blip r:embed="rId6"/>
          <a:stretch>
            <a:fillRect/>
          </a:stretch>
        </p:blipFill>
        <p:spPr>
          <a:xfrm>
            <a:off x="12111531" y="5497512"/>
            <a:ext cx="1277754" cy="13099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rotWithShape="1">
          <a:blip r:embed="rId7"/>
          <a:srcRect t="-3987" r="51788" b="-1"/>
          <a:stretch>
            <a:fillRect/>
          </a:stretch>
        </p:blipFill>
        <p:spPr>
          <a:xfrm>
            <a:off x="1607802" y="3944369"/>
            <a:ext cx="5333999" cy="1219054"/>
          </a:xfrm>
          <a:prstGeom prst="rect">
            <a:avLst/>
          </a:prstGeom>
        </p:spPr>
      </p:pic>
      <p:sp>
        <p:nvSpPr>
          <p:cNvPr id="22" name="Rectangle 21"/>
          <p:cNvSpPr/>
          <p:nvPr/>
        </p:nvSpPr>
        <p:spPr>
          <a:xfrm>
            <a:off x="11846903" y="3913830"/>
            <a:ext cx="6759548" cy="115650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5400" b="1" dirty="0">
                <a:latin typeface="Bahnschrift SemiBold Condensed" panose="020B0502040204020203" pitchFamily="34" charset="0"/>
              </a:rPr>
              <a:t>OUR MENTOR </a:t>
            </a:r>
            <a:endParaRPr lang="en-IN" sz="5400" b="1" dirty="0">
              <a:latin typeface="Bahnschrift SemiBold Condensed" panose="020B0502040204020203" pitchFamily="34" charset="0"/>
            </a:endParaRPr>
          </a:p>
        </p:txBody>
      </p:sp>
      <p:pic>
        <p:nvPicPr>
          <p:cNvPr id="23" name="Picture 22"/>
          <p:cNvPicPr>
            <a:picLocks noChangeAspect="1"/>
          </p:cNvPicPr>
          <p:nvPr/>
        </p:nvPicPr>
        <p:blipFill>
          <a:blip r:embed="rId8"/>
          <a:stretch>
            <a:fillRect/>
          </a:stretch>
        </p:blipFill>
        <p:spPr>
          <a:xfrm>
            <a:off x="339393" y="5624940"/>
            <a:ext cx="1414395" cy="14265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randombar(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grpId="0" nodeType="clickEffect">
                                  <p:stCondLst>
                                    <p:cond delay="0"/>
                                  </p:stCondLst>
                                  <p:childTnLst>
                                    <p:animRot by="21600000">
                                      <p:cBhvr>
                                        <p:cTn id="36" dur="2000" fill="hold"/>
                                        <p:tgtEl>
                                          <p:spTgt spid="9"/>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2" presetClass="emph" presetSubtype="0" fill="hold" grpId="0" nodeType="clickEffect">
                                  <p:stCondLst>
                                    <p:cond delay="0"/>
                                  </p:stCondLst>
                                  <p:childTnLst>
                                    <p:animRot by="120000">
                                      <p:cBhvr>
                                        <p:cTn id="47" dur="100" fill="hold">
                                          <p:stCondLst>
                                            <p:cond delay="0"/>
                                          </p:stCondLst>
                                        </p:cTn>
                                        <p:tgtEl>
                                          <p:spTgt spid="6"/>
                                        </p:tgtEl>
                                        <p:attrNameLst>
                                          <p:attrName>r</p:attrName>
                                        </p:attrNameLst>
                                      </p:cBhvr>
                                    </p:animRot>
                                    <p:animRot by="-240000">
                                      <p:cBhvr>
                                        <p:cTn id="48" dur="200" fill="hold">
                                          <p:stCondLst>
                                            <p:cond delay="200"/>
                                          </p:stCondLst>
                                        </p:cTn>
                                        <p:tgtEl>
                                          <p:spTgt spid="6"/>
                                        </p:tgtEl>
                                        <p:attrNameLst>
                                          <p:attrName>r</p:attrName>
                                        </p:attrNameLst>
                                      </p:cBhvr>
                                    </p:animRot>
                                    <p:animRot by="240000">
                                      <p:cBhvr>
                                        <p:cTn id="49" dur="200" fill="hold">
                                          <p:stCondLst>
                                            <p:cond delay="400"/>
                                          </p:stCondLst>
                                        </p:cTn>
                                        <p:tgtEl>
                                          <p:spTgt spid="6"/>
                                        </p:tgtEl>
                                        <p:attrNameLst>
                                          <p:attrName>r</p:attrName>
                                        </p:attrNameLst>
                                      </p:cBhvr>
                                    </p:animRot>
                                    <p:animRot by="-240000">
                                      <p:cBhvr>
                                        <p:cTn id="50" dur="200" fill="hold">
                                          <p:stCondLst>
                                            <p:cond delay="600"/>
                                          </p:stCondLst>
                                        </p:cTn>
                                        <p:tgtEl>
                                          <p:spTgt spid="6"/>
                                        </p:tgtEl>
                                        <p:attrNameLst>
                                          <p:attrName>r</p:attrName>
                                        </p:attrNameLst>
                                      </p:cBhvr>
                                    </p:animRot>
                                    <p:animRot by="120000">
                                      <p:cBhvr>
                                        <p:cTn id="51"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9" grpId="0" animBg="1"/>
      <p:bldP spid="2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2354</Words>
  <Application>WPS Presentation</Application>
  <PresentationFormat>Custom</PresentationFormat>
  <Paragraphs>72</Paragraphs>
  <Slides>7</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vt:i4>
      </vt:variant>
    </vt:vector>
  </HeadingPairs>
  <TitlesOfParts>
    <vt:vector size="23" baseType="lpstr">
      <vt:lpstr>Arial</vt:lpstr>
      <vt:lpstr>SimSun</vt:lpstr>
      <vt:lpstr>Wingdings</vt:lpstr>
      <vt:lpstr>Montserrat Semi-Bold</vt:lpstr>
      <vt:lpstr>OCR A Extended</vt:lpstr>
      <vt:lpstr>NSimSun</vt:lpstr>
      <vt:lpstr>Montserrat Bold</vt:lpstr>
      <vt:lpstr>Segoe Print</vt:lpstr>
      <vt:lpstr>Arial</vt:lpstr>
      <vt:lpstr>Montserrat Medium</vt:lpstr>
      <vt:lpstr>Barlow Bold</vt:lpstr>
      <vt:lpstr>Bahnschrift SemiBold Condensed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c:title>
  <dc:creator>SIDDHANT</dc:creator>
  <cp:lastModifiedBy>YASHASVI KHURANA</cp:lastModifiedBy>
  <cp:revision>14</cp:revision>
  <dcterms:created xsi:type="dcterms:W3CDTF">2006-08-16T00:00:00Z</dcterms:created>
  <dcterms:modified xsi:type="dcterms:W3CDTF">2024-02-07T05:24:05Z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3E72AF3F6C1949DEB7E83DEB5BE28D07_12</vt:lpwstr>
  </property>
  <property fmtid="{D5CDD505-2E9C-101B-9397-08002B2CF9AE}" pid="3" name="KSOProductBuildVer">
    <vt:lpwstr>1033-12.2.0.13431</vt:lpwstr>
  </property>
</Properties>
</file>